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Tahoma" panose="020B0604030504040204" pitchFamily="34" charset="0"/>
      <p:regular r:id="rId35"/>
      <p:bold r:id="rId36"/>
    </p:embeddedFont>
    <p:embeddedFont>
      <p:font typeface="Trebuchet MS" panose="020B0703020202090204" pitchFamily="34"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PZ8y+/q+j2u7/1gaAZ6lAN7bc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75406D-EFF3-4DA5-972D-BAC4738A5644}">
  <a:tblStyle styleId="{E875406D-EFF3-4DA5-972D-BAC4738A564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AE7"/>
          </a:solidFill>
        </a:fill>
      </a:tcStyle>
    </a:wholeTbl>
    <a:band1H>
      <a:tcTxStyle/>
      <a:tcStyle>
        <a:tcBdr/>
        <a:fill>
          <a:solidFill>
            <a:srgbClr val="F5D2CB"/>
          </a:solidFill>
        </a:fill>
      </a:tcStyle>
    </a:band1H>
    <a:band2H>
      <a:tcTxStyle/>
      <a:tcStyle>
        <a:tcBdr/>
      </a:tcStyle>
    </a:band2H>
    <a:band1V>
      <a:tcTxStyle/>
      <a:tcStyle>
        <a:tcBdr/>
        <a:fill>
          <a:solidFill>
            <a:srgbClr val="F5D2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p:restoredTop sz="87786"/>
  </p:normalViewPr>
  <p:slideViewPr>
    <p:cSldViewPr snapToGrid="0">
      <p:cViewPr varScale="1">
        <p:scale>
          <a:sx n="106" d="100"/>
          <a:sy n="106" d="100"/>
        </p:scale>
        <p:origin x="52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Trebuchet MS"/>
                <a:ea typeface="Trebuchet MS"/>
                <a:cs typeface="Trebuchet MS"/>
                <a:sym typeface="Trebuchet MS"/>
              </a:rPr>
              <a:t>‹nr.›</a:t>
            </a:fld>
            <a:endParaRPr sz="1200" b="0" i="0" u="none" strike="noStrike" cap="none">
              <a:solidFill>
                <a:schemeClr val="dk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Algemene inleiding voor clubs aan te vullen met hun clubvisie. Aan te passen naargelang de doelgroep ouders van de jongste atleten of al oudere atleten. </a:t>
            </a:r>
            <a:endParaRPr dirty="0"/>
          </a:p>
          <a:p>
            <a:pPr marL="0" lvl="0" indent="0" algn="l" rtl="0">
              <a:spcBef>
                <a:spcPts val="0"/>
              </a:spcBef>
              <a:spcAft>
                <a:spcPts val="0"/>
              </a:spcAft>
              <a:buNone/>
            </a:pPr>
            <a:r>
              <a:rPr lang="nl-BE" dirty="0"/>
              <a:t>Voorzie gemiddeld 1u om deze powerpoint met ouders te doorlopen. +/- 2min per slide. We raden sterk aan dat er binnen de club minstens één iemand de workshops rond deze mentale leerlijn heeft gevolgd en dat je als trainers hiermee gelijkertijd aan de slag gaat.</a:t>
            </a:r>
            <a:endParaRPr dirty="0"/>
          </a:p>
        </p:txBody>
      </p:sp>
      <p:sp>
        <p:nvSpPr>
          <p:cNvPr id="67" name="Google Shape;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Zowle vanuit een individueel persepctief alsook vanuit een groepsperspectief leren kijken naar zichzelf en hun functioneren.</a:t>
            </a:r>
            <a:endParaRPr/>
          </a:p>
          <a:p>
            <a:pPr marL="0" lvl="0" indent="0" algn="l" rtl="0">
              <a:spcBef>
                <a:spcPts val="0"/>
              </a:spcBef>
              <a:spcAft>
                <a:spcPts val="0"/>
              </a:spcAft>
              <a:buNone/>
            </a:pPr>
            <a:r>
              <a:rPr lang="nl-BE"/>
              <a:t>Trainbaarheid verhogen door omgaan met feedback, zowel vanuit de trainer correcte feedback geven alsook vanuit de atleet aan de slag gaan met feedback.</a:t>
            </a:r>
            <a:endParaRPr/>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Vaardigheden die aangeleerd zijn hangen niet persé vanst aan atletiek maar zijn breder inzetbaar. Dit zullen we concreet zien in de volgende slides waarin we de mentale vaardigheden overlopen.</a:t>
            </a:r>
            <a:endParaRPr/>
          </a:p>
        </p:txBody>
      </p:sp>
      <p:sp>
        <p:nvSpPr>
          <p:cNvPr id="142" name="Google Shape;1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7 vaardigheden waarvoor tools en tips voor trainers zijn ontwikkeld om toe te passen op de trainingen. Geen kwestie van alles af te moeten vinken maar elke vaardigheid die jouw kind extra beheerst is een meerwaarde voor iedereen.</a:t>
            </a:r>
            <a:endParaRPr/>
          </a:p>
          <a:p>
            <a:pPr marL="0" lvl="0" indent="0" algn="l" rtl="0">
              <a:spcBef>
                <a:spcPts val="0"/>
              </a:spcBef>
              <a:spcAft>
                <a:spcPts val="0"/>
              </a:spcAft>
              <a:buNone/>
            </a:pPr>
            <a:r>
              <a:rPr lang="nl-BE"/>
              <a:t>De meeste vaardigheden vragen wat meer tijd om aan te leren en te ontwikkelen, vandaar dat we deze als kleine oefeningen/tools zoveel mogelijk laten terugkeren tijdens verschillende trainingen. Sommige vaardigheden kunnen trainers wel aanmoedigen maar vragen meer samenwerking met ouders. Hierna gaan we voor elke vaardigheid een voorbeeld geven en nemen we oduers mee in de ontwikkeling van hun kind.</a:t>
            </a:r>
            <a:endParaRPr/>
          </a:p>
        </p:txBody>
      </p:sp>
      <p:sp>
        <p:nvSpPr>
          <p:cNvPr id="152" name="Google Shape;1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Trainers krijgen tools aangeboden in deze 3 subcategorieën om atleten beter met stress om te leren gaan.</a:t>
            </a:r>
            <a:endParaRPr/>
          </a:p>
        </p:txBody>
      </p:sp>
      <p:sp>
        <p:nvSpPr>
          <p:cNvPr id="159" name="Google Shape;15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dirty="0">
                <a:solidFill>
                  <a:schemeClr val="dk1"/>
                </a:solidFill>
                <a:latin typeface="Arial"/>
                <a:ea typeface="Arial"/>
                <a:cs typeface="Arial"/>
                <a:sym typeface="Arial"/>
              </a:rPr>
              <a:t>Bijvoorbeeld rond spanning/ontspannig werkt de trainer met de tool stokstaartje of spaghetti. Dan kunnen ouders na een drukke schooldag ook vragen aan hun kind hoe voel je je vandaag? </a:t>
            </a:r>
            <a:endParaRPr dirty="0"/>
          </a:p>
          <a:p>
            <a:pPr marL="0" lvl="0" indent="0" algn="l" rtl="0">
              <a:spcBef>
                <a:spcPts val="0"/>
              </a:spcBef>
              <a:spcAft>
                <a:spcPts val="0"/>
              </a:spcAft>
              <a:buNone/>
            </a:pPr>
            <a:r>
              <a:rPr lang="nl-BE" sz="1200" dirty="0">
                <a:solidFill>
                  <a:schemeClr val="dk1"/>
                </a:solidFill>
                <a:latin typeface="Arial"/>
                <a:ea typeface="Arial"/>
                <a:cs typeface="Arial"/>
                <a:sym typeface="Arial"/>
              </a:rPr>
              <a:t>Laat ouders zichzelf ook eens opspannen als een stokstaart en ontspannen als spaghetti om de ervaring te delen met hun jonge kind.</a:t>
            </a:r>
            <a:endParaRPr dirty="0"/>
          </a:p>
          <a:p>
            <a:pPr marL="0" lvl="0" indent="0" algn="l" rtl="0">
              <a:spcBef>
                <a:spcPts val="0"/>
              </a:spcBef>
              <a:spcAft>
                <a:spcPts val="0"/>
              </a:spcAft>
              <a:buNone/>
            </a:pPr>
            <a:r>
              <a:rPr lang="nl-BE" sz="1200" b="1" dirty="0">
                <a:solidFill>
                  <a:schemeClr val="dk1"/>
                </a:solidFill>
                <a:latin typeface="Arial"/>
                <a:ea typeface="Arial"/>
                <a:cs typeface="Arial"/>
                <a:sym typeface="Arial"/>
              </a:rPr>
              <a:t>Om deze tool goed uit te leggen vragen we dat trainers de workshops volgen zodat ze hierin voldoende opleiding hebben gekregen.</a:t>
            </a:r>
            <a:endParaRPr b="1" dirty="0"/>
          </a:p>
        </p:txBody>
      </p:sp>
      <p:sp>
        <p:nvSpPr>
          <p:cNvPr id="167" name="Google Shape;1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Trainers krijgen tools aangeboden in deze 2 subcategorieën om atleten te oefenen is hun emotie- en gedachtenmanagement..</a:t>
            </a:r>
            <a:endParaRPr/>
          </a:p>
          <a:p>
            <a:pPr marL="0" lvl="0" indent="0" algn="l" rtl="0">
              <a:spcBef>
                <a:spcPts val="0"/>
              </a:spcBef>
              <a:spcAft>
                <a:spcPts val="0"/>
              </a:spcAft>
              <a:buNone/>
            </a:pPr>
            <a:endParaRPr/>
          </a:p>
        </p:txBody>
      </p:sp>
      <p:sp>
        <p:nvSpPr>
          <p:cNvPr id="174" name="Google Shape;1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Laat de ouders hun superkracht ook eens ontdekken door de mega multitasker te zijn thuis met de alle huishoudlijke taken of misshcien zijn er andere verborgen talenten? Op deze manier delen ouder en kind ook hier dezelfde taal.</a:t>
            </a:r>
            <a:endParaRPr dirty="0"/>
          </a:p>
          <a:p>
            <a:pPr marL="0" marR="0" lvl="0" indent="0" algn="l" rtl="0">
              <a:lnSpc>
                <a:spcPct val="100000"/>
              </a:lnSpc>
              <a:spcBef>
                <a:spcPts val="0"/>
              </a:spcBef>
              <a:spcAft>
                <a:spcPts val="0"/>
              </a:spcAft>
              <a:buClr>
                <a:schemeClr val="dk1"/>
              </a:buClr>
              <a:buSzPts val="1200"/>
              <a:buFont typeface="Arial"/>
              <a:buNone/>
            </a:pPr>
            <a:r>
              <a:rPr lang="nl-BE" sz="1200" b="1" dirty="0">
                <a:solidFill>
                  <a:schemeClr val="dk1"/>
                </a:solidFill>
                <a:latin typeface="Arial"/>
                <a:ea typeface="Arial"/>
                <a:cs typeface="Arial"/>
                <a:sym typeface="Arial"/>
              </a:rPr>
              <a:t>Om deze tool goed uit te leggen vragen we dat trainers de workshops volgen zodat ze hierin voldoende opleiding hebben gekregen.</a:t>
            </a:r>
            <a:endParaRPr b="1" dirty="0"/>
          </a:p>
          <a:p>
            <a:pPr marL="0" lvl="0" indent="0" algn="l" rtl="0">
              <a:spcBef>
                <a:spcPts val="0"/>
              </a:spcBef>
              <a:spcAft>
                <a:spcPts val="0"/>
              </a:spcAft>
              <a:buNone/>
            </a:pPr>
            <a:endParaRPr dirty="0"/>
          </a:p>
        </p:txBody>
      </p:sp>
      <p:sp>
        <p:nvSpPr>
          <p:cNvPr id="182" name="Google Shape;1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BE"/>
              <a:t>Trainers krijgen tools aangeboden in deze 2 subcategorieën om atleten hun aandacht en focus te oefenen..</a:t>
            </a:r>
            <a:endParaRPr/>
          </a:p>
          <a:p>
            <a:pPr marL="0" lvl="0" indent="0" algn="l" rtl="0">
              <a:spcBef>
                <a:spcPts val="0"/>
              </a:spcBef>
              <a:spcAft>
                <a:spcPts val="0"/>
              </a:spcAft>
              <a:buNone/>
            </a:pPr>
            <a:endParaRPr/>
          </a:p>
        </p:txBody>
      </p:sp>
      <p:sp>
        <p:nvSpPr>
          <p:cNvPr id="189" name="Google Shape;1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Laat ouders thuis gerust meegaan in het spel met hun kind om de visualtisatie te versterken en aan te moedigen bij hun kind.</a:t>
            </a:r>
            <a:endParaRPr dirty="0"/>
          </a:p>
          <a:p>
            <a:pPr marL="0" marR="0" lvl="0" indent="0" algn="l" rtl="0">
              <a:lnSpc>
                <a:spcPct val="100000"/>
              </a:lnSpc>
              <a:spcBef>
                <a:spcPts val="0"/>
              </a:spcBef>
              <a:spcAft>
                <a:spcPts val="0"/>
              </a:spcAft>
              <a:buClr>
                <a:schemeClr val="dk1"/>
              </a:buClr>
              <a:buSzPts val="1200"/>
              <a:buFont typeface="Arial"/>
              <a:buNone/>
            </a:pPr>
            <a:r>
              <a:rPr lang="nl-BE" sz="1200" b="1" dirty="0">
                <a:solidFill>
                  <a:schemeClr val="dk1"/>
                </a:solidFill>
                <a:latin typeface="Arial"/>
                <a:ea typeface="Arial"/>
                <a:cs typeface="Arial"/>
                <a:sym typeface="Arial"/>
              </a:rPr>
              <a:t>Om deze tool goed uit te leggen vragen we dat trainers de workshops volgen zodat ze hierin voldoende opleiding hebben gekregen.</a:t>
            </a:r>
            <a:endParaRPr b="1" dirty="0"/>
          </a:p>
          <a:p>
            <a:pPr marL="0" lvl="0" indent="0" algn="l" rtl="0">
              <a:spcBef>
                <a:spcPts val="0"/>
              </a:spcBef>
              <a:spcAft>
                <a:spcPts val="0"/>
              </a:spcAft>
              <a:buNone/>
            </a:pPr>
            <a:endParaRPr dirty="0"/>
          </a:p>
        </p:txBody>
      </p:sp>
      <p:sp>
        <p:nvSpPr>
          <p:cNvPr id="197" name="Google Shape;19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POP als een lange termijn opdracht en minder als tool die trianers actief inzetten om een vaardigheid te oefenen.</a:t>
            </a:r>
            <a:endParaRPr/>
          </a:p>
          <a:p>
            <a:pPr marL="0" lvl="0" indent="0" algn="l" rtl="0">
              <a:spcBef>
                <a:spcPts val="0"/>
              </a:spcBef>
              <a:spcAft>
                <a:spcPts val="0"/>
              </a:spcAft>
              <a:buNone/>
            </a:pPr>
            <a:r>
              <a:rPr lang="nl-BE"/>
              <a:t>Het verschil tussen productgericht of procesgericht werken kan hier uitgelegd worden. (meer iinfo in de workshops voor trianers)</a:t>
            </a:r>
            <a:endParaRPr/>
          </a:p>
        </p:txBody>
      </p:sp>
      <p:sp>
        <p:nvSpPr>
          <p:cNvPr id="204" name="Google Shape;204;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Louise Carton is een ex-atlee in de middelange afstand met een sterk palmares. Zelf getuigt ze over de gevolgen van mentale problemen in de vorm van een eetstoornis. We weten dat dit maar het topje van de ijsberg is en atletiek Vlaanderen wil dan ook dat alle atleten of ze nu topsporters worden of niet mentaal sterker staan. Hiervoor gebruken we het principe train the trainer en werkt Atletiek Vlaanderen aan de hand van de groeipiste.</a:t>
            </a: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Leg hier gerust de zelfdeterminatietheorie even uit om aan te tonen dat autonomie betrokkenheid en competentie bevorderen de motivatie verhogen. Ouders kunnen als oefening een pop maken voor zichzelf in een wersituatie.</a:t>
            </a:r>
            <a:endParaRPr dirty="0"/>
          </a:p>
          <a:p>
            <a:pPr marL="0" marR="0" lvl="0" indent="0" algn="l" rtl="0">
              <a:lnSpc>
                <a:spcPct val="100000"/>
              </a:lnSpc>
              <a:spcBef>
                <a:spcPts val="0"/>
              </a:spcBef>
              <a:spcAft>
                <a:spcPts val="0"/>
              </a:spcAft>
              <a:buClr>
                <a:schemeClr val="dk1"/>
              </a:buClr>
              <a:buSzPts val="1200"/>
              <a:buFont typeface="Arial"/>
              <a:buNone/>
            </a:pPr>
            <a:r>
              <a:rPr lang="nl-BE" sz="1200" b="1" dirty="0">
                <a:solidFill>
                  <a:schemeClr val="dk1"/>
                </a:solidFill>
                <a:latin typeface="Arial"/>
                <a:ea typeface="Arial"/>
                <a:cs typeface="Arial"/>
                <a:sym typeface="Arial"/>
              </a:rPr>
              <a:t>Om deze tool goed uit te leggen vragen we dat trainers de workshops volgen zodat ze hierin voldoende opleiding hebben gekregen.</a:t>
            </a:r>
            <a:endParaRPr b="1" dirty="0"/>
          </a:p>
          <a:p>
            <a:pPr marL="0" marR="0" lvl="0" indent="0" algn="l" rtl="0">
              <a:lnSpc>
                <a:spcPct val="100000"/>
              </a:lnSpc>
              <a:spcBef>
                <a:spcPts val="0"/>
              </a:spcBef>
              <a:spcAft>
                <a:spcPts val="0"/>
              </a:spcAft>
              <a:buClr>
                <a:schemeClr val="dk1"/>
              </a:buClr>
              <a:buSzPts val="1200"/>
              <a:buFont typeface="Arial"/>
              <a:buNone/>
            </a:pPr>
            <a:r>
              <a:rPr lang="nl-BE" sz="1200" dirty="0">
                <a:solidFill>
                  <a:schemeClr val="dk1"/>
                </a:solidFill>
                <a:latin typeface="Arial"/>
                <a:ea typeface="Arial"/>
                <a:cs typeface="Arial"/>
                <a:sym typeface="Arial"/>
              </a:rPr>
              <a:t>Privacy en autonomie in het delen van de atleet z’n traject is zeer belangrijk, Zowel door trainers als door ouders vragen we om hier respect voor te hebben.</a:t>
            </a:r>
            <a:endParaRPr dirty="0"/>
          </a:p>
          <a:p>
            <a:pPr marL="0" lvl="0" indent="0" algn="l" rtl="0">
              <a:spcBef>
                <a:spcPts val="0"/>
              </a:spcBef>
              <a:spcAft>
                <a:spcPts val="0"/>
              </a:spcAft>
              <a:buNone/>
            </a:pPr>
            <a:endParaRPr dirty="0"/>
          </a:p>
        </p:txBody>
      </p:sp>
      <p:sp>
        <p:nvSpPr>
          <p:cNvPr id="212" name="Google Shape;21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Hier zijn geen concrete tools/vaardigheden die trainers tijdens een training inoefenen maar gaat eerder over het bewust bezig zijn met dit aspect.</a:t>
            </a:r>
            <a:endParaRPr/>
          </a:p>
        </p:txBody>
      </p:sp>
      <p:sp>
        <p:nvSpPr>
          <p:cNvPr id="219" name="Google Shape;2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sportdriehoek volgt later in deze PPT om deze verbinding en communicatie tussen alle partijen te benadrukken.</a:t>
            </a:r>
            <a:endParaRPr/>
          </a:p>
          <a:p>
            <a:pPr marL="0" lvl="0" indent="0" algn="l" rtl="0">
              <a:spcBef>
                <a:spcPts val="0"/>
              </a:spcBef>
              <a:spcAft>
                <a:spcPts val="0"/>
              </a:spcAft>
              <a:buNone/>
            </a:pPr>
            <a:endParaRPr/>
          </a:p>
        </p:txBody>
      </p:sp>
      <p:sp>
        <p:nvSpPr>
          <p:cNvPr id="227" name="Google Shape;2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Er zijn geen tools/vaardigheden die trainers oefenen maar dit is vooral een kritisch blijven denken.</a:t>
            </a:r>
            <a:endParaRPr/>
          </a:p>
        </p:txBody>
      </p:sp>
      <p:sp>
        <p:nvSpPr>
          <p:cNvPr id="234" name="Google Shape;23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levensstijl en identiteit van atleten wordt grotendeels bepaald door hun opvoedingn, als club zijn ouders dan ook zeer belangrijke partners om hierin te ondersteunen. Het is niet aan de club of aan de ouders om de ander terecht te wijzen, wel is een psoitieve communicatie hierrond belangrijk. Weet je als ouder niet goed hoe hiermee om te gaan, neem dan zeker contact op met het aanspreekpunt van de mentale vaardigheden op de club of de experten die deze mentale leerlijn hebben uitgewerkt kunnen de club, triainers, atleten ondersteunen.</a:t>
            </a:r>
            <a:endParaRPr/>
          </a:p>
        </p:txBody>
      </p:sp>
      <p:sp>
        <p:nvSpPr>
          <p:cNvPr id="242" name="Google Shape;24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BE"/>
              <a:t>Er zijn geen tools/vaardigheden die trainers oefenen maar dit is vooral een kritisch blijven denken.</a:t>
            </a:r>
            <a:endParaRPr/>
          </a:p>
          <a:p>
            <a:pPr marL="0" lvl="0" indent="0" algn="l" rtl="0">
              <a:spcBef>
                <a:spcPts val="0"/>
              </a:spcBef>
              <a:spcAft>
                <a:spcPts val="0"/>
              </a:spcAft>
              <a:buNone/>
            </a:pPr>
            <a:endParaRPr/>
          </a:p>
        </p:txBody>
      </p:sp>
      <p:sp>
        <p:nvSpPr>
          <p:cNvPr id="249" name="Google Shape;2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Laat hier gerust ervarignen van ouders, atleten of trainers aan bod komen. Hierdoor kunnen andere ouders een beter zicht krijgen op welke moeilijkehden zich kunnen voordoen en kan er samen nagedacht worden over hoe hiermee om te gaan. Denk hierbij aan situaties zoals drukke stages met veel trainingen, drukke zomer met veel wedstrijden, drukke examenperiodes,...</a:t>
            </a:r>
            <a:endParaRPr dirty="0"/>
          </a:p>
          <a:p>
            <a:pPr marL="0" lvl="0" indent="0" algn="l" rtl="0">
              <a:spcBef>
                <a:spcPts val="0"/>
              </a:spcBef>
              <a:spcAft>
                <a:spcPts val="0"/>
              </a:spcAft>
              <a:buNone/>
            </a:pPr>
            <a:r>
              <a:rPr lang="nl-BE" dirty="0"/>
              <a:t>Belangrijk om hierin mee te nemen is dat je als ouder niet de enige bent met vragen en bezorgdheden maar dit gerust kunt delen.</a:t>
            </a:r>
            <a:endParaRPr dirty="0"/>
          </a:p>
        </p:txBody>
      </p:sp>
      <p:sp>
        <p:nvSpPr>
          <p:cNvPr id="257" name="Google Shape;25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Binnen elke club willen we graag dat minstens één trainer/bestuurslid/vrijwilliger deze workshops volgtzodat deze aan de slag kan gaan met alle tools en een duidelijk kader kan bieden in de clubwerking.</a:t>
            </a:r>
          </a:p>
          <a:p>
            <a:pPr marL="0" lvl="0" indent="0" algn="l" rtl="0">
              <a:spcBef>
                <a:spcPts val="0"/>
              </a:spcBef>
              <a:spcAft>
                <a:spcPts val="0"/>
              </a:spcAft>
              <a:buNone/>
            </a:pPr>
            <a:r>
              <a:rPr lang="nl-BE" dirty="0"/>
              <a:t>Van hieruit maken we de brug naar de rol van de ouders.</a:t>
            </a:r>
            <a:endParaRPr dirty="0"/>
          </a:p>
        </p:txBody>
      </p:sp>
      <p:sp>
        <p:nvSpPr>
          <p:cNvPr id="264" name="Google Shape;2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Ookal praten we over ‘ouders’ toch bedoelen we ook andere betrokken derden in de opvoeding van het kind. Gezinnen waarin het oudste kind de jongere kinderen komt afzetten op training, grootouders die komen kijken naar wedstrijden,…</a:t>
            </a:r>
            <a:endParaRPr dirty="0"/>
          </a:p>
          <a:p>
            <a:pPr marL="0" lvl="0" indent="0" algn="l" rtl="0">
              <a:spcBef>
                <a:spcPts val="0"/>
              </a:spcBef>
              <a:spcAft>
                <a:spcPts val="0"/>
              </a:spcAft>
              <a:buNone/>
            </a:pPr>
            <a:r>
              <a:rPr lang="nl-BE" dirty="0"/>
              <a:t>Door open te communiceren over de tools, het groeitraject van de atleet zijn ouders op de hoogte wat er gebeurd. Elke ouder zal hier op een eigen manier mee omgaan, toch bliftf het communiceren hierover belangrijk.</a:t>
            </a:r>
            <a:endParaRPr dirty="0"/>
          </a:p>
          <a:p>
            <a:pPr marL="0" lvl="0" indent="0" algn="l" rtl="0">
              <a:spcBef>
                <a:spcPts val="0"/>
              </a:spcBef>
              <a:spcAft>
                <a:spcPts val="0"/>
              </a:spcAft>
              <a:buNone/>
            </a:pPr>
            <a:r>
              <a:rPr lang="nl-BE" dirty="0"/>
              <a:t>We vragen de betrokkenheid van ouders dan ook op hun eigen niveau/tempo en vanuit een betrokken ondersteunende rol voor de club.</a:t>
            </a:r>
            <a:endParaRPr dirty="0"/>
          </a:p>
          <a:p>
            <a:pPr marL="0" lvl="0" indent="0" algn="l" rtl="0">
              <a:spcBef>
                <a:spcPts val="0"/>
              </a:spcBef>
              <a:spcAft>
                <a:spcPts val="0"/>
              </a:spcAft>
              <a:buNone/>
            </a:pPr>
            <a:r>
              <a:rPr lang="nl-BE" dirty="0"/>
              <a:t>Sportdriehoek 🡪 volgende slide.</a:t>
            </a:r>
            <a:endParaRPr dirty="0"/>
          </a:p>
        </p:txBody>
      </p:sp>
      <p:sp>
        <p:nvSpPr>
          <p:cNvPr id="271" name="Google Shape;27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BE" sz="1200">
                <a:solidFill>
                  <a:schemeClr val="dk1"/>
                </a:solidFill>
                <a:latin typeface="Arial"/>
                <a:ea typeface="Arial"/>
                <a:cs typeface="Arial"/>
                <a:sym typeface="Arial"/>
              </a:rPr>
              <a:t>Soms is het en-en-en en moet je als ouder je kind ook kunnen ondersteunen in het maken van keuzes, stellen van prioriteiten en dit flexibel opstellen doorheen een wedstrijdseizoen/schooljaar. De trainer kan hier een partner zijn in het ondersteunen van beslissingen. </a:t>
            </a:r>
            <a:endParaRPr/>
          </a:p>
          <a:p>
            <a:pPr marL="0" marR="0" lvl="0" indent="0" algn="l" rtl="0">
              <a:lnSpc>
                <a:spcPct val="100000"/>
              </a:lnSpc>
              <a:spcBef>
                <a:spcPts val="0"/>
              </a:spcBef>
              <a:spcAft>
                <a:spcPts val="0"/>
              </a:spcAft>
              <a:buClr>
                <a:schemeClr val="dk1"/>
              </a:buClr>
              <a:buSzPts val="1200"/>
              <a:buFont typeface="Arial"/>
              <a:buNone/>
            </a:pPr>
            <a:r>
              <a:rPr lang="nl-BE"/>
              <a:t>We willen niet dat onze atleet in de war geraakt van een discussie tussen ouders en trainer of dat de atleet aanvoelt te moeten kiezen tussen de visie van de club en die van de ouders.</a:t>
            </a:r>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278" name="Google Shape;2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BE"/>
              <a:t>Het is de doelstelling van Atletiek Vlaanderen om zoveel mogelijk atleten levenslang aan het sporten te zetten én desgewenst naar hun maximale prestatieniveau te begeleiden. Om dit te bereiken is het van groot belang om de ideale ontwikkeling van een atleet te kennen zodat trainers, clubs, … aan deze optimale ontwikkeling kunnen bijdragen. Het scheppen van een algemeen kader met duidelijke richtlijnen waarin zowel plaats is voor de mentale, fysieke en technische leerlijn van een atleet vormt de basis van de Groeipiste, dewelke het sportmodel van Atletiek Vlaanderen neerschrijft. De groeipiste is opgesteld conform het Canadese wetenschappelijk gefundeerde ‘Long Term Athlete Development (LTAD)’ model dewelke als norm aanvaard wordt voor de optimale ontwikkeling van atleten binnen een laatspecialisatiesport zoals atletiek. Elke atleet heeft een eigen traject, dit wordt weergegeven in het volgende filmpje.</a:t>
            </a:r>
            <a:br>
              <a:rPr lang="nl-BE"/>
            </a:br>
            <a:br>
              <a:rPr lang="nl-BE"/>
            </a:br>
            <a:endParaRPr/>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Ouders blijven hun autonomie bewaren om hier over te denken wat ze willen en dit al dan niet thuis te volgen of tegen te werken. Deze do’s en dont’s zijn dan ook geen verplichting maar geven een richting en handvaten aan ouders.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Vul gerust aan met concrete voorbeelden die jullie zien op de club of in een wedstrijdsituatie.</a:t>
            </a:r>
            <a:endParaRPr dirty="0"/>
          </a:p>
        </p:txBody>
      </p:sp>
      <p:sp>
        <p:nvSpPr>
          <p:cNvPr id="285" name="Google Shape;2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Duidt een contactpersoon aan binnen je club, stel deze voor als aanspreekpunt. Dit hoeft niet de expert te zijn maar wel iemand die de worshops heeft gevolgd. Deze persoon kan steeds info opnemen met het expertenteam van atletiek Vlaanderen (via de website van de groeipiste).</a:t>
            </a:r>
            <a:endParaRPr dirty="0"/>
          </a:p>
        </p:txBody>
      </p:sp>
      <p:sp>
        <p:nvSpPr>
          <p:cNvPr id="292" name="Google Shape;29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Voeg website nog toe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Heirin kan je volgende punten terugvinden.</a:t>
            </a:r>
            <a:endParaRPr dirty="0"/>
          </a:p>
        </p:txBody>
      </p:sp>
      <p:sp>
        <p:nvSpPr>
          <p:cNvPr id="300" name="Google Shape;30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het Canadese wetenschappelijk gefundeerde ‘Long Term Athlete Development (LTAD)’ model </a:t>
            </a:r>
            <a:endParaRPr/>
          </a:p>
          <a:p>
            <a:pPr marL="0" lvl="0" indent="0" algn="l" rtl="0">
              <a:spcBef>
                <a:spcPts val="0"/>
              </a:spcBef>
              <a:spcAft>
                <a:spcPts val="0"/>
              </a:spcAft>
              <a:buNone/>
            </a:pPr>
            <a:r>
              <a:rPr lang="nl-BE"/>
              <a:t>Binnen de atletiek zullen sommige fases niet uitkomen met de trainingsgroepen. Het is een kwestie van hier flexibel mee om te springen adhv de aangereikte tools voor trainers.</a:t>
            </a:r>
            <a:endParaRPr/>
          </a:p>
        </p:txBody>
      </p:sp>
      <p:sp>
        <p:nvSpPr>
          <p:cNvPr id="98" name="Google Shape;9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Deze aspecten gaan we hierna individueel krot overlopen. Het principe blijft dat waar we problemen zien het de bedoeling is vaardigheden aan te leren en minder moeite te hbben met toekomstige problemen.</a:t>
            </a:r>
            <a:endParaRPr/>
          </a:p>
        </p:txBody>
      </p:sp>
      <p:sp>
        <p:nvSpPr>
          <p:cNvPr id="106" name="Google Shape;10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atleet als kind, jongeren en levenslange lerende persoon. De ontwikkeling in de sport gebeurd niet enkel op vlak van het fysieke en technische maar ook het mentale heeft een gelijkwaardige rol.</a:t>
            </a:r>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Presteren onder druk is een essentieel principe voor atleten die richting competitie werken maar ook de jongste atleten kunnen hier baat bij hebben. Er is namelijk overal en vaak competitie aanwezig, van een oefenwedstrijd in de club tot een spel thuis met broer, zus, mama, papa,…</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Sport is plezier, een hobby is plezier en elke atleet die nu topsorter of levenslang sporter is houdt dit enkel vol vanuit het graag doen.</a:t>
            </a:r>
            <a:endParaRPr/>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457200" y="427182"/>
            <a:ext cx="7772400" cy="2863273"/>
          </a:xfrm>
          <a:prstGeom prst="rect">
            <a:avLst/>
          </a:prstGeom>
          <a:noFill/>
          <a:ln>
            <a:noFill/>
          </a:ln>
        </p:spPr>
        <p:txBody>
          <a:bodyPr spcFirstLastPara="1" wrap="square" lIns="91425" tIns="45700" rIns="91425" bIns="45700" anchor="t" anchorCtr="0">
            <a:noAutofit/>
          </a:bodyPr>
          <a:lstStyle>
            <a:lvl1pPr lvl="0" algn="l">
              <a:lnSpc>
                <a:spcPct val="90277"/>
              </a:lnSpc>
              <a:spcBef>
                <a:spcPts val="0"/>
              </a:spcBef>
              <a:spcAft>
                <a:spcPts val="0"/>
              </a:spcAft>
              <a:buSzPts val="1400"/>
              <a:buNone/>
              <a:defRPr sz="7200"/>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457200" y="3763241"/>
            <a:ext cx="6400800" cy="1752600"/>
          </a:xfrm>
          <a:prstGeom prst="rect">
            <a:avLst/>
          </a:prstGeom>
          <a:noFill/>
          <a:ln>
            <a:noFill/>
          </a:ln>
        </p:spPr>
        <p:txBody>
          <a:bodyPr spcFirstLastPara="1" wrap="square" lIns="91425" tIns="45700" rIns="91425" bIns="45700" anchor="t" anchorCtr="0">
            <a:noAutofit/>
          </a:bodyPr>
          <a:lstStyle>
            <a:lvl1pPr lvl="0" algn="l">
              <a:spcBef>
                <a:spcPts val="640"/>
              </a:spcBef>
              <a:spcAft>
                <a:spcPts val="0"/>
              </a:spcAft>
              <a:buSzPts val="3200"/>
              <a:buNone/>
              <a:defRPr>
                <a:solidFill>
                  <a:schemeClr val="dk1"/>
                </a:solidFill>
                <a:latin typeface="Trebuchet MS"/>
                <a:ea typeface="Trebuchet MS"/>
                <a:cs typeface="Trebuchet MS"/>
                <a:sym typeface="Trebuchet MS"/>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4"/>
          <p:cNvSpPr txBox="1">
            <a:spLocks noGrp="1"/>
          </p:cNvSpPr>
          <p:nvPr>
            <p:ph type="dt" idx="10"/>
          </p:nvPr>
        </p:nvSpPr>
        <p:spPr>
          <a:xfrm>
            <a:off x="2154238" y="6356350"/>
            <a:ext cx="8239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chemeClr val="dk1"/>
                </a:solidFill>
                <a:latin typeface="Tahoma"/>
                <a:ea typeface="Tahoma"/>
                <a:cs typeface="Tahoma"/>
                <a:sym typeface="Tahoma"/>
              </a:defRPr>
            </a:lvl1pPr>
            <a:lvl2pPr marL="0" marR="0" lvl="1" indent="0" algn="r">
              <a:spcBef>
                <a:spcPts val="0"/>
              </a:spcBef>
              <a:spcAft>
                <a:spcPts val="0"/>
              </a:spcAft>
              <a:buNone/>
              <a:defRPr sz="1200" b="0" i="0" u="none" strike="noStrike" cap="none">
                <a:solidFill>
                  <a:schemeClr val="dk1"/>
                </a:solidFill>
                <a:latin typeface="Tahoma"/>
                <a:ea typeface="Tahoma"/>
                <a:cs typeface="Tahoma"/>
                <a:sym typeface="Tahoma"/>
              </a:defRPr>
            </a:lvl2pPr>
            <a:lvl3pPr marL="0" marR="0" lvl="2" indent="0" algn="r">
              <a:spcBef>
                <a:spcPts val="0"/>
              </a:spcBef>
              <a:spcAft>
                <a:spcPts val="0"/>
              </a:spcAft>
              <a:buNone/>
              <a:defRPr sz="1200" b="0" i="0" u="none" strike="noStrike" cap="none">
                <a:solidFill>
                  <a:schemeClr val="dk1"/>
                </a:solidFill>
                <a:latin typeface="Tahoma"/>
                <a:ea typeface="Tahoma"/>
                <a:cs typeface="Tahoma"/>
                <a:sym typeface="Tahoma"/>
              </a:defRPr>
            </a:lvl3pPr>
            <a:lvl4pPr marL="0" marR="0" lvl="3" indent="0" algn="r">
              <a:spcBef>
                <a:spcPts val="0"/>
              </a:spcBef>
              <a:spcAft>
                <a:spcPts val="0"/>
              </a:spcAft>
              <a:buNone/>
              <a:defRPr sz="1200" b="0" i="0" u="none" strike="noStrike" cap="none">
                <a:solidFill>
                  <a:schemeClr val="dk1"/>
                </a:solidFill>
                <a:latin typeface="Tahoma"/>
                <a:ea typeface="Tahoma"/>
                <a:cs typeface="Tahoma"/>
                <a:sym typeface="Tahoma"/>
              </a:defRPr>
            </a:lvl4pPr>
            <a:lvl5pPr marL="0" marR="0" lvl="4" indent="0" algn="r">
              <a:spcBef>
                <a:spcPts val="0"/>
              </a:spcBef>
              <a:spcAft>
                <a:spcPts val="0"/>
              </a:spcAft>
              <a:buNone/>
              <a:defRPr sz="1200" b="0" i="0" u="none" strike="noStrike" cap="none">
                <a:solidFill>
                  <a:schemeClr val="dk1"/>
                </a:solidFill>
                <a:latin typeface="Tahoma"/>
                <a:ea typeface="Tahoma"/>
                <a:cs typeface="Tahoma"/>
                <a:sym typeface="Tahoma"/>
              </a:defRPr>
            </a:lvl5pPr>
            <a:lvl6pPr marL="0" marR="0" lvl="5" indent="0" algn="r">
              <a:spcBef>
                <a:spcPts val="0"/>
              </a:spcBef>
              <a:spcAft>
                <a:spcPts val="0"/>
              </a:spcAft>
              <a:buNone/>
              <a:defRPr sz="1200" b="0" i="0" u="none" strike="noStrike" cap="none">
                <a:solidFill>
                  <a:schemeClr val="dk1"/>
                </a:solidFill>
                <a:latin typeface="Tahoma"/>
                <a:ea typeface="Tahoma"/>
                <a:cs typeface="Tahoma"/>
                <a:sym typeface="Tahoma"/>
              </a:defRPr>
            </a:lvl6pPr>
            <a:lvl7pPr marL="0" marR="0" lvl="6" indent="0" algn="r">
              <a:spcBef>
                <a:spcPts val="0"/>
              </a:spcBef>
              <a:spcAft>
                <a:spcPts val="0"/>
              </a:spcAft>
              <a:buNone/>
              <a:defRPr sz="1200" b="0" i="0" u="none" strike="noStrike" cap="none">
                <a:solidFill>
                  <a:schemeClr val="dk1"/>
                </a:solidFill>
                <a:latin typeface="Tahoma"/>
                <a:ea typeface="Tahoma"/>
                <a:cs typeface="Tahoma"/>
                <a:sym typeface="Tahoma"/>
              </a:defRPr>
            </a:lvl7pPr>
            <a:lvl8pPr marL="0" marR="0" lvl="7" indent="0" algn="r">
              <a:spcBef>
                <a:spcPts val="0"/>
              </a:spcBef>
              <a:spcAft>
                <a:spcPts val="0"/>
              </a:spcAft>
              <a:buNone/>
              <a:defRPr sz="1200" b="0" i="0" u="none" strike="noStrike" cap="none">
                <a:solidFill>
                  <a:schemeClr val="dk1"/>
                </a:solidFill>
                <a:latin typeface="Tahoma"/>
                <a:ea typeface="Tahoma"/>
                <a:cs typeface="Tahoma"/>
                <a:sym typeface="Tahoma"/>
              </a:defRPr>
            </a:lvl8pPr>
            <a:lvl9pPr marL="0" marR="0" lvl="8" indent="0" algn="r">
              <a:spcBef>
                <a:spcPts val="0"/>
              </a:spcBef>
              <a:spcAft>
                <a:spcPts val="0"/>
              </a:spcAft>
              <a:buNone/>
              <a:defRPr sz="12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pic>
        <p:nvPicPr>
          <p:cNvPr id="22" name="Google Shape;22;p34"/>
          <p:cNvPicPr preferRelativeResize="0"/>
          <p:nvPr/>
        </p:nvPicPr>
        <p:blipFill rotWithShape="1">
          <a:blip r:embed="rId2">
            <a:alphaModFix/>
          </a:blip>
          <a:srcRect/>
          <a:stretch/>
        </p:blipFill>
        <p:spPr>
          <a:xfrm>
            <a:off x="456942" y="5808218"/>
            <a:ext cx="865725" cy="827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3"/>
        <p:cNvGrpSpPr/>
        <p:nvPr/>
      </p:nvGrpSpPr>
      <p:grpSpPr>
        <a:xfrm>
          <a:off x="0" y="0"/>
          <a:ext cx="0" cy="0"/>
          <a:chOff x="0" y="0"/>
          <a:chExt cx="0" cy="0"/>
        </a:xfrm>
      </p:grpSpPr>
      <p:sp>
        <p:nvSpPr>
          <p:cNvPr id="24" name="Google Shape;24;p35"/>
          <p:cNvSpPr txBox="1">
            <a:spLocks noGrp="1"/>
          </p:cNvSpPr>
          <p:nvPr>
            <p:ph type="ctrTitle"/>
          </p:nvPr>
        </p:nvSpPr>
        <p:spPr>
          <a:xfrm>
            <a:off x="457200" y="427182"/>
            <a:ext cx="7772400" cy="2863273"/>
          </a:xfrm>
          <a:prstGeom prst="rect">
            <a:avLst/>
          </a:prstGeom>
          <a:noFill/>
          <a:ln>
            <a:noFill/>
          </a:ln>
        </p:spPr>
        <p:txBody>
          <a:bodyPr spcFirstLastPara="1" wrap="square" lIns="91425" tIns="45700" rIns="91425" bIns="45700" anchor="t" anchorCtr="0">
            <a:noAutofit/>
          </a:bodyPr>
          <a:lstStyle>
            <a:lvl1pPr lvl="0" algn="l">
              <a:lnSpc>
                <a:spcPct val="90277"/>
              </a:lnSpc>
              <a:spcBef>
                <a:spcPts val="0"/>
              </a:spcBef>
              <a:spcAft>
                <a:spcPts val="0"/>
              </a:spcAft>
              <a:buSzPts val="1400"/>
              <a:buNone/>
              <a:defRPr sz="7200"/>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25" name="Google Shape;25;p35"/>
          <p:cNvSpPr txBox="1">
            <a:spLocks noGrp="1"/>
          </p:cNvSpPr>
          <p:nvPr>
            <p:ph type="subTitle" idx="1"/>
          </p:nvPr>
        </p:nvSpPr>
        <p:spPr>
          <a:xfrm>
            <a:off x="457200" y="3763241"/>
            <a:ext cx="6400800" cy="1752600"/>
          </a:xfrm>
          <a:prstGeom prst="rect">
            <a:avLst/>
          </a:prstGeom>
          <a:noFill/>
          <a:ln>
            <a:noFill/>
          </a:ln>
        </p:spPr>
        <p:txBody>
          <a:bodyPr spcFirstLastPara="1" wrap="square" lIns="91425" tIns="45700" rIns="91425" bIns="45700" anchor="t" anchorCtr="0">
            <a:noAutofit/>
          </a:bodyPr>
          <a:lstStyle>
            <a:lvl1pPr lvl="0" algn="l">
              <a:spcBef>
                <a:spcPts val="640"/>
              </a:spcBef>
              <a:spcAft>
                <a:spcPts val="0"/>
              </a:spcAft>
              <a:buSzPts val="3200"/>
              <a:buNone/>
              <a:defRPr>
                <a:solidFill>
                  <a:schemeClr val="dk1"/>
                </a:solidFill>
                <a:latin typeface="Trebuchet MS"/>
                <a:ea typeface="Trebuchet MS"/>
                <a:cs typeface="Trebuchet MS"/>
                <a:sym typeface="Trebuchet MS"/>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35"/>
          <p:cNvSpPr txBox="1">
            <a:spLocks noGrp="1"/>
          </p:cNvSpPr>
          <p:nvPr>
            <p:ph type="ftr" idx="11"/>
          </p:nvPr>
        </p:nvSpPr>
        <p:spPr>
          <a:xfrm>
            <a:off x="457200" y="6356350"/>
            <a:ext cx="5116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chemeClr val="dk1"/>
                </a:solidFill>
                <a:latin typeface="Tahoma"/>
                <a:ea typeface="Tahoma"/>
                <a:cs typeface="Tahoma"/>
                <a:sym typeface="Tahoma"/>
              </a:defRPr>
            </a:lvl1pPr>
            <a:lvl2pPr marL="0" marR="0" lvl="1" indent="0" algn="r">
              <a:spcBef>
                <a:spcPts val="0"/>
              </a:spcBef>
              <a:spcAft>
                <a:spcPts val="0"/>
              </a:spcAft>
              <a:buNone/>
              <a:defRPr sz="1200" b="0" i="0" u="none" strike="noStrike" cap="none">
                <a:solidFill>
                  <a:schemeClr val="dk1"/>
                </a:solidFill>
                <a:latin typeface="Tahoma"/>
                <a:ea typeface="Tahoma"/>
                <a:cs typeface="Tahoma"/>
                <a:sym typeface="Tahoma"/>
              </a:defRPr>
            </a:lvl2pPr>
            <a:lvl3pPr marL="0" marR="0" lvl="2" indent="0" algn="r">
              <a:spcBef>
                <a:spcPts val="0"/>
              </a:spcBef>
              <a:spcAft>
                <a:spcPts val="0"/>
              </a:spcAft>
              <a:buNone/>
              <a:defRPr sz="1200" b="0" i="0" u="none" strike="noStrike" cap="none">
                <a:solidFill>
                  <a:schemeClr val="dk1"/>
                </a:solidFill>
                <a:latin typeface="Tahoma"/>
                <a:ea typeface="Tahoma"/>
                <a:cs typeface="Tahoma"/>
                <a:sym typeface="Tahoma"/>
              </a:defRPr>
            </a:lvl3pPr>
            <a:lvl4pPr marL="0" marR="0" lvl="3" indent="0" algn="r">
              <a:spcBef>
                <a:spcPts val="0"/>
              </a:spcBef>
              <a:spcAft>
                <a:spcPts val="0"/>
              </a:spcAft>
              <a:buNone/>
              <a:defRPr sz="1200" b="0" i="0" u="none" strike="noStrike" cap="none">
                <a:solidFill>
                  <a:schemeClr val="dk1"/>
                </a:solidFill>
                <a:latin typeface="Tahoma"/>
                <a:ea typeface="Tahoma"/>
                <a:cs typeface="Tahoma"/>
                <a:sym typeface="Tahoma"/>
              </a:defRPr>
            </a:lvl4pPr>
            <a:lvl5pPr marL="0" marR="0" lvl="4" indent="0" algn="r">
              <a:spcBef>
                <a:spcPts val="0"/>
              </a:spcBef>
              <a:spcAft>
                <a:spcPts val="0"/>
              </a:spcAft>
              <a:buNone/>
              <a:defRPr sz="1200" b="0" i="0" u="none" strike="noStrike" cap="none">
                <a:solidFill>
                  <a:schemeClr val="dk1"/>
                </a:solidFill>
                <a:latin typeface="Tahoma"/>
                <a:ea typeface="Tahoma"/>
                <a:cs typeface="Tahoma"/>
                <a:sym typeface="Tahoma"/>
              </a:defRPr>
            </a:lvl5pPr>
            <a:lvl6pPr marL="0" marR="0" lvl="5" indent="0" algn="r">
              <a:spcBef>
                <a:spcPts val="0"/>
              </a:spcBef>
              <a:spcAft>
                <a:spcPts val="0"/>
              </a:spcAft>
              <a:buNone/>
              <a:defRPr sz="1200" b="0" i="0" u="none" strike="noStrike" cap="none">
                <a:solidFill>
                  <a:schemeClr val="dk1"/>
                </a:solidFill>
                <a:latin typeface="Tahoma"/>
                <a:ea typeface="Tahoma"/>
                <a:cs typeface="Tahoma"/>
                <a:sym typeface="Tahoma"/>
              </a:defRPr>
            </a:lvl6pPr>
            <a:lvl7pPr marL="0" marR="0" lvl="6" indent="0" algn="r">
              <a:spcBef>
                <a:spcPts val="0"/>
              </a:spcBef>
              <a:spcAft>
                <a:spcPts val="0"/>
              </a:spcAft>
              <a:buNone/>
              <a:defRPr sz="1200" b="0" i="0" u="none" strike="noStrike" cap="none">
                <a:solidFill>
                  <a:schemeClr val="dk1"/>
                </a:solidFill>
                <a:latin typeface="Tahoma"/>
                <a:ea typeface="Tahoma"/>
                <a:cs typeface="Tahoma"/>
                <a:sym typeface="Tahoma"/>
              </a:defRPr>
            </a:lvl7pPr>
            <a:lvl8pPr marL="0" marR="0" lvl="7" indent="0" algn="r">
              <a:spcBef>
                <a:spcPts val="0"/>
              </a:spcBef>
              <a:spcAft>
                <a:spcPts val="0"/>
              </a:spcAft>
              <a:buNone/>
              <a:defRPr sz="1200" b="0" i="0" u="none" strike="noStrike" cap="none">
                <a:solidFill>
                  <a:schemeClr val="dk1"/>
                </a:solidFill>
                <a:latin typeface="Tahoma"/>
                <a:ea typeface="Tahoma"/>
                <a:cs typeface="Tahoma"/>
                <a:sym typeface="Tahoma"/>
              </a:defRPr>
            </a:lvl8pPr>
            <a:lvl9pPr marL="0" marR="0" lvl="8" indent="0" algn="r">
              <a:spcBef>
                <a:spcPts val="0"/>
              </a:spcBef>
              <a:spcAft>
                <a:spcPts val="0"/>
              </a:spcAft>
              <a:buNone/>
              <a:defRPr sz="12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457200" y="424723"/>
            <a:ext cx="8229600" cy="1722727"/>
          </a:xfrm>
          <a:prstGeom prst="rect">
            <a:avLst/>
          </a:prstGeom>
          <a:noFill/>
          <a:ln>
            <a:noFill/>
          </a:ln>
        </p:spPr>
        <p:txBody>
          <a:bodyPr spcFirstLastPara="1" wrap="square" lIns="91425" tIns="45700" rIns="91425" bIns="45700" anchor="t" anchorCtr="0">
            <a:noAutofit/>
          </a:bodyPr>
          <a:lstStyle>
            <a:lvl1pPr lvl="0" algn="l">
              <a:lnSpc>
                <a:spcPct val="94000"/>
              </a:lnSpc>
              <a:spcBef>
                <a:spcPts val="0"/>
              </a:spcBef>
              <a:spcAft>
                <a:spcPts val="0"/>
              </a:spcAft>
              <a:buSzPts val="1400"/>
              <a:buNone/>
              <a:defRPr sz="5000"/>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749508" y="1640537"/>
            <a:ext cx="6096000" cy="406668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b="0" i="0"/>
            </a:lvl1pPr>
            <a:lvl2pPr marL="914400" lvl="1" indent="-406400" algn="l">
              <a:spcBef>
                <a:spcPts val="560"/>
              </a:spcBef>
              <a:spcAft>
                <a:spcPts val="0"/>
              </a:spcAft>
              <a:buSzPts val="2800"/>
              <a:buChar char="–"/>
              <a:defRPr b="0" i="0"/>
            </a:lvl2pPr>
            <a:lvl3pPr marL="1371600" lvl="2" indent="-381000" algn="l">
              <a:spcBef>
                <a:spcPts val="480"/>
              </a:spcBef>
              <a:spcAft>
                <a:spcPts val="0"/>
              </a:spcAft>
              <a:buSzPts val="2400"/>
              <a:buChar char="•"/>
              <a:defRPr b="0" i="0"/>
            </a:lvl3pPr>
            <a:lvl4pPr marL="1828800" lvl="3" indent="-355600" algn="l">
              <a:spcBef>
                <a:spcPts val="400"/>
              </a:spcBef>
              <a:spcAft>
                <a:spcPts val="0"/>
              </a:spcAft>
              <a:buSzPts val="2000"/>
              <a:buChar char="–"/>
              <a:defRPr b="0" i="0"/>
            </a:lvl4pPr>
            <a:lvl5pPr marL="2286000" lvl="4" indent="-355600" algn="l">
              <a:spcBef>
                <a:spcPts val="400"/>
              </a:spcBef>
              <a:spcAft>
                <a:spcPts val="0"/>
              </a:spcAft>
              <a:buSzPts val="2000"/>
              <a:buChar char="»"/>
              <a:defRPr b="0" i="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6"/>
          <p:cNvSpPr txBox="1">
            <a:spLocks noGrp="1"/>
          </p:cNvSpPr>
          <p:nvPr>
            <p:ph type="dt" idx="10"/>
          </p:nvPr>
        </p:nvSpPr>
        <p:spPr>
          <a:xfrm>
            <a:off x="2154238" y="6356350"/>
            <a:ext cx="8239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chemeClr val="dk1"/>
                </a:solidFill>
                <a:latin typeface="Tahoma"/>
                <a:ea typeface="Tahoma"/>
                <a:cs typeface="Tahoma"/>
                <a:sym typeface="Tahoma"/>
              </a:defRPr>
            </a:lvl1pPr>
            <a:lvl2pPr marL="0" marR="0" lvl="1" indent="0" algn="r">
              <a:spcBef>
                <a:spcPts val="0"/>
              </a:spcBef>
              <a:spcAft>
                <a:spcPts val="0"/>
              </a:spcAft>
              <a:buNone/>
              <a:defRPr sz="1200" b="0" i="0">
                <a:solidFill>
                  <a:schemeClr val="dk1"/>
                </a:solidFill>
                <a:latin typeface="Tahoma"/>
                <a:ea typeface="Tahoma"/>
                <a:cs typeface="Tahoma"/>
                <a:sym typeface="Tahoma"/>
              </a:defRPr>
            </a:lvl2pPr>
            <a:lvl3pPr marL="0" marR="0" lvl="2" indent="0" algn="r">
              <a:spcBef>
                <a:spcPts val="0"/>
              </a:spcBef>
              <a:spcAft>
                <a:spcPts val="0"/>
              </a:spcAft>
              <a:buNone/>
              <a:defRPr sz="1200" b="0" i="0">
                <a:solidFill>
                  <a:schemeClr val="dk1"/>
                </a:solidFill>
                <a:latin typeface="Tahoma"/>
                <a:ea typeface="Tahoma"/>
                <a:cs typeface="Tahoma"/>
                <a:sym typeface="Tahoma"/>
              </a:defRPr>
            </a:lvl3pPr>
            <a:lvl4pPr marL="0" marR="0" lvl="3" indent="0" algn="r">
              <a:spcBef>
                <a:spcPts val="0"/>
              </a:spcBef>
              <a:spcAft>
                <a:spcPts val="0"/>
              </a:spcAft>
              <a:buNone/>
              <a:defRPr sz="1200" b="0" i="0">
                <a:solidFill>
                  <a:schemeClr val="dk1"/>
                </a:solidFill>
                <a:latin typeface="Tahoma"/>
                <a:ea typeface="Tahoma"/>
                <a:cs typeface="Tahoma"/>
                <a:sym typeface="Tahoma"/>
              </a:defRPr>
            </a:lvl4pPr>
            <a:lvl5pPr marL="0" marR="0" lvl="4" indent="0" algn="r">
              <a:spcBef>
                <a:spcPts val="0"/>
              </a:spcBef>
              <a:spcAft>
                <a:spcPts val="0"/>
              </a:spcAft>
              <a:buNone/>
              <a:defRPr sz="1200" b="0" i="0">
                <a:solidFill>
                  <a:schemeClr val="dk1"/>
                </a:solidFill>
                <a:latin typeface="Tahoma"/>
                <a:ea typeface="Tahoma"/>
                <a:cs typeface="Tahoma"/>
                <a:sym typeface="Tahoma"/>
              </a:defRPr>
            </a:lvl5pPr>
            <a:lvl6pPr marL="0" marR="0" lvl="5" indent="0" algn="r">
              <a:spcBef>
                <a:spcPts val="0"/>
              </a:spcBef>
              <a:spcAft>
                <a:spcPts val="0"/>
              </a:spcAft>
              <a:buNone/>
              <a:defRPr sz="1200" b="0" i="0">
                <a:solidFill>
                  <a:schemeClr val="dk1"/>
                </a:solidFill>
                <a:latin typeface="Tahoma"/>
                <a:ea typeface="Tahoma"/>
                <a:cs typeface="Tahoma"/>
                <a:sym typeface="Tahoma"/>
              </a:defRPr>
            </a:lvl6pPr>
            <a:lvl7pPr marL="0" marR="0" lvl="6" indent="0" algn="r">
              <a:spcBef>
                <a:spcPts val="0"/>
              </a:spcBef>
              <a:spcAft>
                <a:spcPts val="0"/>
              </a:spcAft>
              <a:buNone/>
              <a:defRPr sz="1200" b="0" i="0">
                <a:solidFill>
                  <a:schemeClr val="dk1"/>
                </a:solidFill>
                <a:latin typeface="Tahoma"/>
                <a:ea typeface="Tahoma"/>
                <a:cs typeface="Tahoma"/>
                <a:sym typeface="Tahoma"/>
              </a:defRPr>
            </a:lvl7pPr>
            <a:lvl8pPr marL="0" marR="0" lvl="7" indent="0" algn="r">
              <a:spcBef>
                <a:spcPts val="0"/>
              </a:spcBef>
              <a:spcAft>
                <a:spcPts val="0"/>
              </a:spcAft>
              <a:buNone/>
              <a:defRPr sz="1200" b="0" i="0">
                <a:solidFill>
                  <a:schemeClr val="dk1"/>
                </a:solidFill>
                <a:latin typeface="Tahoma"/>
                <a:ea typeface="Tahoma"/>
                <a:cs typeface="Tahoma"/>
                <a:sym typeface="Tahoma"/>
              </a:defRPr>
            </a:lvl8pPr>
            <a:lvl9pPr marL="0" marR="0" lvl="8" indent="0" algn="r">
              <a:spcBef>
                <a:spcPts val="0"/>
              </a:spcBef>
              <a:spcAft>
                <a:spcPts val="0"/>
              </a:spcAft>
              <a:buNone/>
              <a:defRPr sz="1200" b="0" i="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pic>
        <p:nvPicPr>
          <p:cNvPr id="34" name="Google Shape;34;p36"/>
          <p:cNvPicPr preferRelativeResize="0"/>
          <p:nvPr/>
        </p:nvPicPr>
        <p:blipFill rotWithShape="1">
          <a:blip r:embed="rId2">
            <a:alphaModFix/>
          </a:blip>
          <a:srcRect/>
          <a:stretch/>
        </p:blipFill>
        <p:spPr>
          <a:xfrm>
            <a:off x="456942" y="5808218"/>
            <a:ext cx="865725" cy="827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491413" y="2444173"/>
            <a:ext cx="7772400" cy="1362075"/>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SzPts val="1400"/>
              <a:buNone/>
              <a:defRPr sz="4000" b="1" cap="none"/>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491413" y="920896"/>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888888"/>
                </a:solidFill>
                <a:latin typeface="Trebuchet MS"/>
                <a:ea typeface="Trebuchet MS"/>
                <a:cs typeface="Trebuchet MS"/>
                <a:sym typeface="Trebuchet MS"/>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37"/>
          <p:cNvSpPr txBox="1">
            <a:spLocks noGrp="1"/>
          </p:cNvSpPr>
          <p:nvPr>
            <p:ph type="dt" idx="10"/>
          </p:nvPr>
        </p:nvSpPr>
        <p:spPr>
          <a:xfrm>
            <a:off x="2154238" y="6356350"/>
            <a:ext cx="8239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chemeClr val="dk1"/>
                </a:solidFill>
                <a:latin typeface="Tahoma"/>
                <a:ea typeface="Tahoma"/>
                <a:cs typeface="Tahoma"/>
                <a:sym typeface="Tahoma"/>
              </a:defRPr>
            </a:lvl1pPr>
            <a:lvl2pPr marL="0" marR="0" lvl="1" indent="0" algn="r">
              <a:spcBef>
                <a:spcPts val="0"/>
              </a:spcBef>
              <a:spcAft>
                <a:spcPts val="0"/>
              </a:spcAft>
              <a:buNone/>
              <a:defRPr sz="1200" b="0" i="0">
                <a:solidFill>
                  <a:schemeClr val="dk1"/>
                </a:solidFill>
                <a:latin typeface="Tahoma"/>
                <a:ea typeface="Tahoma"/>
                <a:cs typeface="Tahoma"/>
                <a:sym typeface="Tahoma"/>
              </a:defRPr>
            </a:lvl2pPr>
            <a:lvl3pPr marL="0" marR="0" lvl="2" indent="0" algn="r">
              <a:spcBef>
                <a:spcPts val="0"/>
              </a:spcBef>
              <a:spcAft>
                <a:spcPts val="0"/>
              </a:spcAft>
              <a:buNone/>
              <a:defRPr sz="1200" b="0" i="0">
                <a:solidFill>
                  <a:schemeClr val="dk1"/>
                </a:solidFill>
                <a:latin typeface="Tahoma"/>
                <a:ea typeface="Tahoma"/>
                <a:cs typeface="Tahoma"/>
                <a:sym typeface="Tahoma"/>
              </a:defRPr>
            </a:lvl3pPr>
            <a:lvl4pPr marL="0" marR="0" lvl="3" indent="0" algn="r">
              <a:spcBef>
                <a:spcPts val="0"/>
              </a:spcBef>
              <a:spcAft>
                <a:spcPts val="0"/>
              </a:spcAft>
              <a:buNone/>
              <a:defRPr sz="1200" b="0" i="0">
                <a:solidFill>
                  <a:schemeClr val="dk1"/>
                </a:solidFill>
                <a:latin typeface="Tahoma"/>
                <a:ea typeface="Tahoma"/>
                <a:cs typeface="Tahoma"/>
                <a:sym typeface="Tahoma"/>
              </a:defRPr>
            </a:lvl4pPr>
            <a:lvl5pPr marL="0" marR="0" lvl="4" indent="0" algn="r">
              <a:spcBef>
                <a:spcPts val="0"/>
              </a:spcBef>
              <a:spcAft>
                <a:spcPts val="0"/>
              </a:spcAft>
              <a:buNone/>
              <a:defRPr sz="1200" b="0" i="0">
                <a:solidFill>
                  <a:schemeClr val="dk1"/>
                </a:solidFill>
                <a:latin typeface="Tahoma"/>
                <a:ea typeface="Tahoma"/>
                <a:cs typeface="Tahoma"/>
                <a:sym typeface="Tahoma"/>
              </a:defRPr>
            </a:lvl5pPr>
            <a:lvl6pPr marL="0" marR="0" lvl="5" indent="0" algn="r">
              <a:spcBef>
                <a:spcPts val="0"/>
              </a:spcBef>
              <a:spcAft>
                <a:spcPts val="0"/>
              </a:spcAft>
              <a:buNone/>
              <a:defRPr sz="1200" b="0" i="0">
                <a:solidFill>
                  <a:schemeClr val="dk1"/>
                </a:solidFill>
                <a:latin typeface="Tahoma"/>
                <a:ea typeface="Tahoma"/>
                <a:cs typeface="Tahoma"/>
                <a:sym typeface="Tahoma"/>
              </a:defRPr>
            </a:lvl6pPr>
            <a:lvl7pPr marL="0" marR="0" lvl="6" indent="0" algn="r">
              <a:spcBef>
                <a:spcPts val="0"/>
              </a:spcBef>
              <a:spcAft>
                <a:spcPts val="0"/>
              </a:spcAft>
              <a:buNone/>
              <a:defRPr sz="1200" b="0" i="0">
                <a:solidFill>
                  <a:schemeClr val="dk1"/>
                </a:solidFill>
                <a:latin typeface="Tahoma"/>
                <a:ea typeface="Tahoma"/>
                <a:cs typeface="Tahoma"/>
                <a:sym typeface="Tahoma"/>
              </a:defRPr>
            </a:lvl7pPr>
            <a:lvl8pPr marL="0" marR="0" lvl="7" indent="0" algn="r">
              <a:spcBef>
                <a:spcPts val="0"/>
              </a:spcBef>
              <a:spcAft>
                <a:spcPts val="0"/>
              </a:spcAft>
              <a:buNone/>
              <a:defRPr sz="1200" b="0" i="0">
                <a:solidFill>
                  <a:schemeClr val="dk1"/>
                </a:solidFill>
                <a:latin typeface="Tahoma"/>
                <a:ea typeface="Tahoma"/>
                <a:cs typeface="Tahoma"/>
                <a:sym typeface="Tahoma"/>
              </a:defRPr>
            </a:lvl8pPr>
            <a:lvl9pPr marL="0" marR="0" lvl="8" indent="0" algn="r">
              <a:spcBef>
                <a:spcPts val="0"/>
              </a:spcBef>
              <a:spcAft>
                <a:spcPts val="0"/>
              </a:spcAft>
              <a:buNone/>
              <a:defRPr sz="1200" b="0" i="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pic>
        <p:nvPicPr>
          <p:cNvPr id="41" name="Google Shape;41;p37"/>
          <p:cNvPicPr preferRelativeResize="0"/>
          <p:nvPr/>
        </p:nvPicPr>
        <p:blipFill rotWithShape="1">
          <a:blip r:embed="rId2">
            <a:alphaModFix/>
          </a:blip>
          <a:srcRect/>
          <a:stretch/>
        </p:blipFill>
        <p:spPr>
          <a:xfrm>
            <a:off x="456942" y="5808218"/>
            <a:ext cx="865725" cy="827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457200" y="4800600"/>
            <a:ext cx="5486400" cy="566739"/>
          </a:xfrm>
          <a:prstGeom prst="rect">
            <a:avLst/>
          </a:prstGeom>
          <a:noFill/>
          <a:ln>
            <a:noFill/>
          </a:ln>
        </p:spPr>
        <p:txBody>
          <a:bodyPr spcFirstLastPara="1" wrap="square" lIns="91425" tIns="45700" rIns="91425" bIns="45700" anchor="b" anchorCtr="0">
            <a:normAutofit/>
          </a:bodyPr>
          <a:lstStyle>
            <a:lvl1pPr lvl="0" algn="l">
              <a:lnSpc>
                <a:spcPct val="170000"/>
              </a:lnSpc>
              <a:spcBef>
                <a:spcPts val="0"/>
              </a:spcBef>
              <a:spcAft>
                <a:spcPts val="0"/>
              </a:spcAft>
              <a:buSzPts val="1400"/>
              <a:buNone/>
              <a:defRPr sz="2000" b="1"/>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44" name="Google Shape;44;p38"/>
          <p:cNvSpPr>
            <a:spLocks noGrp="1"/>
          </p:cNvSpPr>
          <p:nvPr>
            <p:ph type="pic" idx="2"/>
          </p:nvPr>
        </p:nvSpPr>
        <p:spPr>
          <a:xfrm>
            <a:off x="457200" y="612775"/>
            <a:ext cx="6774512" cy="4114800"/>
          </a:xfrm>
          <a:prstGeom prst="rect">
            <a:avLst/>
          </a:prstGeom>
          <a:noFill/>
          <a:ln>
            <a:noFill/>
          </a:ln>
        </p:spPr>
      </p:sp>
      <p:sp>
        <p:nvSpPr>
          <p:cNvPr id="45" name="Google Shape;45;p38"/>
          <p:cNvSpPr txBox="1">
            <a:spLocks noGrp="1"/>
          </p:cNvSpPr>
          <p:nvPr>
            <p:ph type="body" idx="1"/>
          </p:nvPr>
        </p:nvSpPr>
        <p:spPr>
          <a:xfrm>
            <a:off x="457200" y="5367338"/>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atin typeface="Trebuchet MS"/>
                <a:ea typeface="Trebuchet MS"/>
                <a:cs typeface="Trebuchet MS"/>
                <a:sym typeface="Trebuchet MS"/>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6" name="Google Shape;46;p38"/>
          <p:cNvSpPr txBox="1">
            <a:spLocks noGrp="1"/>
          </p:cNvSpPr>
          <p:nvPr>
            <p:ph type="dt" idx="10"/>
          </p:nvPr>
        </p:nvSpPr>
        <p:spPr>
          <a:xfrm>
            <a:off x="2154238" y="6356350"/>
            <a:ext cx="8239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chemeClr val="dk1"/>
                </a:solidFill>
                <a:latin typeface="Tahoma"/>
                <a:ea typeface="Tahoma"/>
                <a:cs typeface="Tahoma"/>
                <a:sym typeface="Tahoma"/>
              </a:defRPr>
            </a:lvl1pPr>
            <a:lvl2pPr marL="0" marR="0" lvl="1" indent="0" algn="r">
              <a:spcBef>
                <a:spcPts val="0"/>
              </a:spcBef>
              <a:spcAft>
                <a:spcPts val="0"/>
              </a:spcAft>
              <a:buNone/>
              <a:defRPr sz="1200" b="0" i="0">
                <a:solidFill>
                  <a:schemeClr val="dk1"/>
                </a:solidFill>
                <a:latin typeface="Tahoma"/>
                <a:ea typeface="Tahoma"/>
                <a:cs typeface="Tahoma"/>
                <a:sym typeface="Tahoma"/>
              </a:defRPr>
            </a:lvl2pPr>
            <a:lvl3pPr marL="0" marR="0" lvl="2" indent="0" algn="r">
              <a:spcBef>
                <a:spcPts val="0"/>
              </a:spcBef>
              <a:spcAft>
                <a:spcPts val="0"/>
              </a:spcAft>
              <a:buNone/>
              <a:defRPr sz="1200" b="0" i="0">
                <a:solidFill>
                  <a:schemeClr val="dk1"/>
                </a:solidFill>
                <a:latin typeface="Tahoma"/>
                <a:ea typeface="Tahoma"/>
                <a:cs typeface="Tahoma"/>
                <a:sym typeface="Tahoma"/>
              </a:defRPr>
            </a:lvl3pPr>
            <a:lvl4pPr marL="0" marR="0" lvl="3" indent="0" algn="r">
              <a:spcBef>
                <a:spcPts val="0"/>
              </a:spcBef>
              <a:spcAft>
                <a:spcPts val="0"/>
              </a:spcAft>
              <a:buNone/>
              <a:defRPr sz="1200" b="0" i="0">
                <a:solidFill>
                  <a:schemeClr val="dk1"/>
                </a:solidFill>
                <a:latin typeface="Tahoma"/>
                <a:ea typeface="Tahoma"/>
                <a:cs typeface="Tahoma"/>
                <a:sym typeface="Tahoma"/>
              </a:defRPr>
            </a:lvl4pPr>
            <a:lvl5pPr marL="0" marR="0" lvl="4" indent="0" algn="r">
              <a:spcBef>
                <a:spcPts val="0"/>
              </a:spcBef>
              <a:spcAft>
                <a:spcPts val="0"/>
              </a:spcAft>
              <a:buNone/>
              <a:defRPr sz="1200" b="0" i="0">
                <a:solidFill>
                  <a:schemeClr val="dk1"/>
                </a:solidFill>
                <a:latin typeface="Tahoma"/>
                <a:ea typeface="Tahoma"/>
                <a:cs typeface="Tahoma"/>
                <a:sym typeface="Tahoma"/>
              </a:defRPr>
            </a:lvl5pPr>
            <a:lvl6pPr marL="0" marR="0" lvl="5" indent="0" algn="r">
              <a:spcBef>
                <a:spcPts val="0"/>
              </a:spcBef>
              <a:spcAft>
                <a:spcPts val="0"/>
              </a:spcAft>
              <a:buNone/>
              <a:defRPr sz="1200" b="0" i="0">
                <a:solidFill>
                  <a:schemeClr val="dk1"/>
                </a:solidFill>
                <a:latin typeface="Tahoma"/>
                <a:ea typeface="Tahoma"/>
                <a:cs typeface="Tahoma"/>
                <a:sym typeface="Tahoma"/>
              </a:defRPr>
            </a:lvl6pPr>
            <a:lvl7pPr marL="0" marR="0" lvl="6" indent="0" algn="r">
              <a:spcBef>
                <a:spcPts val="0"/>
              </a:spcBef>
              <a:spcAft>
                <a:spcPts val="0"/>
              </a:spcAft>
              <a:buNone/>
              <a:defRPr sz="1200" b="0" i="0">
                <a:solidFill>
                  <a:schemeClr val="dk1"/>
                </a:solidFill>
                <a:latin typeface="Tahoma"/>
                <a:ea typeface="Tahoma"/>
                <a:cs typeface="Tahoma"/>
                <a:sym typeface="Tahoma"/>
              </a:defRPr>
            </a:lvl7pPr>
            <a:lvl8pPr marL="0" marR="0" lvl="7" indent="0" algn="r">
              <a:spcBef>
                <a:spcPts val="0"/>
              </a:spcBef>
              <a:spcAft>
                <a:spcPts val="0"/>
              </a:spcAft>
              <a:buNone/>
              <a:defRPr sz="1200" b="0" i="0">
                <a:solidFill>
                  <a:schemeClr val="dk1"/>
                </a:solidFill>
                <a:latin typeface="Tahoma"/>
                <a:ea typeface="Tahoma"/>
                <a:cs typeface="Tahoma"/>
                <a:sym typeface="Tahoma"/>
              </a:defRPr>
            </a:lvl8pPr>
            <a:lvl9pPr marL="0" marR="0" lvl="8" indent="0" algn="r">
              <a:spcBef>
                <a:spcPts val="0"/>
              </a:spcBef>
              <a:spcAft>
                <a:spcPts val="0"/>
              </a:spcAft>
              <a:buNone/>
              <a:defRPr sz="1200" b="0" i="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pic>
        <p:nvPicPr>
          <p:cNvPr id="49" name="Google Shape;49;p38"/>
          <p:cNvPicPr preferRelativeResize="0"/>
          <p:nvPr/>
        </p:nvPicPr>
        <p:blipFill rotWithShape="1">
          <a:blip r:embed="rId2">
            <a:alphaModFix/>
          </a:blip>
          <a:srcRect/>
          <a:stretch/>
        </p:blipFill>
        <p:spPr>
          <a:xfrm>
            <a:off x="456942" y="5808218"/>
            <a:ext cx="865725" cy="827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ee objecten">
  <p:cSld name="1_Twee objecten">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457200" y="413179"/>
            <a:ext cx="8229600" cy="1143000"/>
          </a:xfrm>
          <a:prstGeom prst="rect">
            <a:avLst/>
          </a:prstGeom>
          <a:noFill/>
          <a:ln>
            <a:noFill/>
          </a:ln>
        </p:spPr>
        <p:txBody>
          <a:bodyPr spcFirstLastPara="1" wrap="square" lIns="91425" tIns="45700" rIns="91425" bIns="45700" anchor="t" anchorCtr="0">
            <a:noAutofit/>
          </a:bodyPr>
          <a:lstStyle>
            <a:lvl1pPr lvl="0" algn="l">
              <a:lnSpc>
                <a:spcPct val="90909"/>
              </a:lnSpc>
              <a:spcBef>
                <a:spcPts val="0"/>
              </a:spcBef>
              <a:spcAft>
                <a:spcPts val="0"/>
              </a:spcAft>
              <a:buSzPts val="1400"/>
              <a:buNone/>
              <a:defRPr sz="4400"/>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457200" y="178492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b="0" i="0">
                <a:latin typeface="Trebuchet MS"/>
                <a:ea typeface="Trebuchet MS"/>
                <a:cs typeface="Trebuchet MS"/>
                <a:sym typeface="Trebuchet MS"/>
              </a:defRPr>
            </a:lvl1pPr>
            <a:lvl2pPr marL="914400" lvl="1" indent="-381000" algn="l">
              <a:spcBef>
                <a:spcPts val="480"/>
              </a:spcBef>
              <a:spcAft>
                <a:spcPts val="0"/>
              </a:spcAft>
              <a:buSzPts val="2400"/>
              <a:buChar char="–"/>
              <a:defRPr sz="2400" b="0" i="0">
                <a:latin typeface="Trebuchet MS"/>
                <a:ea typeface="Trebuchet MS"/>
                <a:cs typeface="Trebuchet MS"/>
                <a:sym typeface="Trebuchet MS"/>
              </a:defRPr>
            </a:lvl2pPr>
            <a:lvl3pPr marL="1371600" lvl="2" indent="-355600" algn="l">
              <a:spcBef>
                <a:spcPts val="400"/>
              </a:spcBef>
              <a:spcAft>
                <a:spcPts val="0"/>
              </a:spcAft>
              <a:buSzPts val="2000"/>
              <a:buChar char="•"/>
              <a:defRPr sz="2000" b="0" i="0">
                <a:latin typeface="Trebuchet MS"/>
                <a:ea typeface="Trebuchet MS"/>
                <a:cs typeface="Trebuchet MS"/>
                <a:sym typeface="Trebuchet MS"/>
              </a:defRPr>
            </a:lvl3pPr>
            <a:lvl4pPr marL="1828800" lvl="3" indent="-342900" algn="l">
              <a:spcBef>
                <a:spcPts val="360"/>
              </a:spcBef>
              <a:spcAft>
                <a:spcPts val="0"/>
              </a:spcAft>
              <a:buSzPts val="1800"/>
              <a:buChar char="–"/>
              <a:defRPr sz="1800" b="0" i="0">
                <a:latin typeface="Trebuchet MS"/>
                <a:ea typeface="Trebuchet MS"/>
                <a:cs typeface="Trebuchet MS"/>
                <a:sym typeface="Trebuchet MS"/>
              </a:defRPr>
            </a:lvl4pPr>
            <a:lvl5pPr marL="2286000" lvl="4" indent="-342900" algn="l">
              <a:spcBef>
                <a:spcPts val="360"/>
              </a:spcBef>
              <a:spcAft>
                <a:spcPts val="0"/>
              </a:spcAft>
              <a:buSzPts val="1800"/>
              <a:buChar char="»"/>
              <a:defRPr sz="1800" b="0" i="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39"/>
          <p:cNvSpPr txBox="1">
            <a:spLocks noGrp="1"/>
          </p:cNvSpPr>
          <p:nvPr>
            <p:ph type="body" idx="2"/>
          </p:nvPr>
        </p:nvSpPr>
        <p:spPr>
          <a:xfrm>
            <a:off x="4648200" y="1784922"/>
            <a:ext cx="4038600" cy="349453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b="0" i="0">
                <a:latin typeface="Trebuchet MS"/>
                <a:ea typeface="Trebuchet MS"/>
                <a:cs typeface="Trebuchet MS"/>
                <a:sym typeface="Trebuchet MS"/>
              </a:defRPr>
            </a:lvl1pPr>
            <a:lvl2pPr marL="914400" lvl="1" indent="-381000" algn="l">
              <a:spcBef>
                <a:spcPts val="480"/>
              </a:spcBef>
              <a:spcAft>
                <a:spcPts val="0"/>
              </a:spcAft>
              <a:buSzPts val="2400"/>
              <a:buChar char="–"/>
              <a:defRPr sz="2400" b="0" i="0">
                <a:latin typeface="Trebuchet MS"/>
                <a:ea typeface="Trebuchet MS"/>
                <a:cs typeface="Trebuchet MS"/>
                <a:sym typeface="Trebuchet MS"/>
              </a:defRPr>
            </a:lvl2pPr>
            <a:lvl3pPr marL="1371600" lvl="2" indent="-355600" algn="l">
              <a:spcBef>
                <a:spcPts val="400"/>
              </a:spcBef>
              <a:spcAft>
                <a:spcPts val="0"/>
              </a:spcAft>
              <a:buSzPts val="2000"/>
              <a:buChar char="•"/>
              <a:defRPr sz="2000" b="0" i="0">
                <a:latin typeface="Trebuchet MS"/>
                <a:ea typeface="Trebuchet MS"/>
                <a:cs typeface="Trebuchet MS"/>
                <a:sym typeface="Trebuchet MS"/>
              </a:defRPr>
            </a:lvl3pPr>
            <a:lvl4pPr marL="1828800" lvl="3" indent="-342900" algn="l">
              <a:spcBef>
                <a:spcPts val="360"/>
              </a:spcBef>
              <a:spcAft>
                <a:spcPts val="0"/>
              </a:spcAft>
              <a:buSzPts val="1800"/>
              <a:buChar char="–"/>
              <a:defRPr sz="1800" b="0" i="0">
                <a:latin typeface="Trebuchet MS"/>
                <a:ea typeface="Trebuchet MS"/>
                <a:cs typeface="Trebuchet MS"/>
                <a:sym typeface="Trebuchet MS"/>
              </a:defRPr>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39"/>
          <p:cNvSpPr txBox="1">
            <a:spLocks noGrp="1"/>
          </p:cNvSpPr>
          <p:nvPr>
            <p:ph type="dt" idx="10"/>
          </p:nvPr>
        </p:nvSpPr>
        <p:spPr>
          <a:xfrm>
            <a:off x="2154238" y="6356350"/>
            <a:ext cx="8239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9"/>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chemeClr val="dk1"/>
                </a:solidFill>
                <a:latin typeface="Tahoma"/>
                <a:ea typeface="Tahoma"/>
                <a:cs typeface="Tahoma"/>
                <a:sym typeface="Tahoma"/>
              </a:defRPr>
            </a:lvl1pPr>
            <a:lvl2pPr marL="0" marR="0" lvl="1" indent="0" algn="r">
              <a:spcBef>
                <a:spcPts val="0"/>
              </a:spcBef>
              <a:spcAft>
                <a:spcPts val="0"/>
              </a:spcAft>
              <a:buNone/>
              <a:defRPr sz="1200" b="0" i="0">
                <a:solidFill>
                  <a:schemeClr val="dk1"/>
                </a:solidFill>
                <a:latin typeface="Tahoma"/>
                <a:ea typeface="Tahoma"/>
                <a:cs typeface="Tahoma"/>
                <a:sym typeface="Tahoma"/>
              </a:defRPr>
            </a:lvl2pPr>
            <a:lvl3pPr marL="0" marR="0" lvl="2" indent="0" algn="r">
              <a:spcBef>
                <a:spcPts val="0"/>
              </a:spcBef>
              <a:spcAft>
                <a:spcPts val="0"/>
              </a:spcAft>
              <a:buNone/>
              <a:defRPr sz="1200" b="0" i="0">
                <a:solidFill>
                  <a:schemeClr val="dk1"/>
                </a:solidFill>
                <a:latin typeface="Tahoma"/>
                <a:ea typeface="Tahoma"/>
                <a:cs typeface="Tahoma"/>
                <a:sym typeface="Tahoma"/>
              </a:defRPr>
            </a:lvl3pPr>
            <a:lvl4pPr marL="0" marR="0" lvl="3" indent="0" algn="r">
              <a:spcBef>
                <a:spcPts val="0"/>
              </a:spcBef>
              <a:spcAft>
                <a:spcPts val="0"/>
              </a:spcAft>
              <a:buNone/>
              <a:defRPr sz="1200" b="0" i="0">
                <a:solidFill>
                  <a:schemeClr val="dk1"/>
                </a:solidFill>
                <a:latin typeface="Tahoma"/>
                <a:ea typeface="Tahoma"/>
                <a:cs typeface="Tahoma"/>
                <a:sym typeface="Tahoma"/>
              </a:defRPr>
            </a:lvl4pPr>
            <a:lvl5pPr marL="0" marR="0" lvl="4" indent="0" algn="r">
              <a:spcBef>
                <a:spcPts val="0"/>
              </a:spcBef>
              <a:spcAft>
                <a:spcPts val="0"/>
              </a:spcAft>
              <a:buNone/>
              <a:defRPr sz="1200" b="0" i="0">
                <a:solidFill>
                  <a:schemeClr val="dk1"/>
                </a:solidFill>
                <a:latin typeface="Tahoma"/>
                <a:ea typeface="Tahoma"/>
                <a:cs typeface="Tahoma"/>
                <a:sym typeface="Tahoma"/>
              </a:defRPr>
            </a:lvl5pPr>
            <a:lvl6pPr marL="0" marR="0" lvl="5" indent="0" algn="r">
              <a:spcBef>
                <a:spcPts val="0"/>
              </a:spcBef>
              <a:spcAft>
                <a:spcPts val="0"/>
              </a:spcAft>
              <a:buNone/>
              <a:defRPr sz="1200" b="0" i="0">
                <a:solidFill>
                  <a:schemeClr val="dk1"/>
                </a:solidFill>
                <a:latin typeface="Tahoma"/>
                <a:ea typeface="Tahoma"/>
                <a:cs typeface="Tahoma"/>
                <a:sym typeface="Tahoma"/>
              </a:defRPr>
            </a:lvl6pPr>
            <a:lvl7pPr marL="0" marR="0" lvl="6" indent="0" algn="r">
              <a:spcBef>
                <a:spcPts val="0"/>
              </a:spcBef>
              <a:spcAft>
                <a:spcPts val="0"/>
              </a:spcAft>
              <a:buNone/>
              <a:defRPr sz="1200" b="0" i="0">
                <a:solidFill>
                  <a:schemeClr val="dk1"/>
                </a:solidFill>
                <a:latin typeface="Tahoma"/>
                <a:ea typeface="Tahoma"/>
                <a:cs typeface="Tahoma"/>
                <a:sym typeface="Tahoma"/>
              </a:defRPr>
            </a:lvl7pPr>
            <a:lvl8pPr marL="0" marR="0" lvl="7" indent="0" algn="r">
              <a:spcBef>
                <a:spcPts val="0"/>
              </a:spcBef>
              <a:spcAft>
                <a:spcPts val="0"/>
              </a:spcAft>
              <a:buNone/>
              <a:defRPr sz="1200" b="0" i="0">
                <a:solidFill>
                  <a:schemeClr val="dk1"/>
                </a:solidFill>
                <a:latin typeface="Tahoma"/>
                <a:ea typeface="Tahoma"/>
                <a:cs typeface="Tahoma"/>
                <a:sym typeface="Tahoma"/>
              </a:defRPr>
            </a:lvl8pPr>
            <a:lvl9pPr marL="0" marR="0" lvl="8" indent="0" algn="r">
              <a:spcBef>
                <a:spcPts val="0"/>
              </a:spcBef>
              <a:spcAft>
                <a:spcPts val="0"/>
              </a:spcAft>
              <a:buNone/>
              <a:defRPr sz="1200" b="0" i="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pic>
        <p:nvPicPr>
          <p:cNvPr id="57" name="Google Shape;57;p39"/>
          <p:cNvPicPr preferRelativeResize="0"/>
          <p:nvPr/>
        </p:nvPicPr>
        <p:blipFill rotWithShape="1">
          <a:blip r:embed="rId2">
            <a:alphaModFix/>
          </a:blip>
          <a:srcRect/>
          <a:stretch/>
        </p:blipFill>
        <p:spPr>
          <a:xfrm>
            <a:off x="456942" y="5808218"/>
            <a:ext cx="865725" cy="827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angepaste indeling">
  <p:cSld name="1_Aangepaste indeling">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413179"/>
            <a:ext cx="8229600" cy="1143000"/>
          </a:xfrm>
          <a:prstGeom prst="rect">
            <a:avLst/>
          </a:prstGeom>
          <a:noFill/>
          <a:ln>
            <a:noFill/>
          </a:ln>
        </p:spPr>
        <p:txBody>
          <a:bodyPr spcFirstLastPara="1" wrap="square" lIns="91425" tIns="45700" rIns="91425" bIns="45700" anchor="t" anchorCtr="0">
            <a:noAutofit/>
          </a:bodyPr>
          <a:lstStyle>
            <a:lvl1pPr lvl="0" algn="l">
              <a:lnSpc>
                <a:spcPct val="90909"/>
              </a:lnSpc>
              <a:spcBef>
                <a:spcPts val="0"/>
              </a:spcBef>
              <a:spcAft>
                <a:spcPts val="0"/>
              </a:spcAft>
              <a:buSzPts val="1400"/>
              <a:buNone/>
              <a:defRPr sz="4400"/>
            </a:lvl1pPr>
            <a:lvl2pPr lvl="1" algn="l">
              <a:lnSpc>
                <a:spcPct val="188888"/>
              </a:lnSpc>
              <a:spcBef>
                <a:spcPts val="0"/>
              </a:spcBef>
              <a:spcAft>
                <a:spcPts val="0"/>
              </a:spcAft>
              <a:buSzPts val="1400"/>
              <a:buNone/>
              <a:defRPr/>
            </a:lvl2pPr>
            <a:lvl3pPr lvl="2" algn="l">
              <a:lnSpc>
                <a:spcPct val="188888"/>
              </a:lnSpc>
              <a:spcBef>
                <a:spcPts val="0"/>
              </a:spcBef>
              <a:spcAft>
                <a:spcPts val="0"/>
              </a:spcAft>
              <a:buSzPts val="1400"/>
              <a:buNone/>
              <a:defRPr/>
            </a:lvl3pPr>
            <a:lvl4pPr lvl="3" algn="l">
              <a:lnSpc>
                <a:spcPct val="188888"/>
              </a:lnSpc>
              <a:spcBef>
                <a:spcPts val="0"/>
              </a:spcBef>
              <a:spcAft>
                <a:spcPts val="0"/>
              </a:spcAft>
              <a:buSzPts val="1400"/>
              <a:buNone/>
              <a:defRPr/>
            </a:lvl4pPr>
            <a:lvl5pPr lvl="4" algn="l">
              <a:lnSpc>
                <a:spcPct val="188888"/>
              </a:lnSpc>
              <a:spcBef>
                <a:spcPts val="0"/>
              </a:spcBef>
              <a:spcAft>
                <a:spcPts val="0"/>
              </a:spcAft>
              <a:buSzPts val="1400"/>
              <a:buNone/>
              <a:defRPr/>
            </a:lvl5pPr>
            <a:lvl6pPr lvl="5" algn="l">
              <a:lnSpc>
                <a:spcPct val="188888"/>
              </a:lnSpc>
              <a:spcBef>
                <a:spcPts val="0"/>
              </a:spcBef>
              <a:spcAft>
                <a:spcPts val="0"/>
              </a:spcAft>
              <a:buSzPts val="1400"/>
              <a:buNone/>
              <a:defRPr/>
            </a:lvl6pPr>
            <a:lvl7pPr lvl="6" algn="l">
              <a:lnSpc>
                <a:spcPct val="188888"/>
              </a:lnSpc>
              <a:spcBef>
                <a:spcPts val="0"/>
              </a:spcBef>
              <a:spcAft>
                <a:spcPts val="0"/>
              </a:spcAft>
              <a:buSzPts val="1400"/>
              <a:buNone/>
              <a:defRPr/>
            </a:lvl7pPr>
            <a:lvl8pPr lvl="7" algn="l">
              <a:lnSpc>
                <a:spcPct val="188888"/>
              </a:lnSpc>
              <a:spcBef>
                <a:spcPts val="0"/>
              </a:spcBef>
              <a:spcAft>
                <a:spcPts val="0"/>
              </a:spcAft>
              <a:buSzPts val="1400"/>
              <a:buNone/>
              <a:defRPr/>
            </a:lvl8pPr>
            <a:lvl9pPr lvl="8" algn="l">
              <a:lnSpc>
                <a:spcPct val="188888"/>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457200" y="178492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b="0" i="0">
                <a:latin typeface="Trebuchet MS"/>
                <a:ea typeface="Trebuchet MS"/>
                <a:cs typeface="Trebuchet MS"/>
                <a:sym typeface="Trebuchet MS"/>
              </a:defRPr>
            </a:lvl1pPr>
            <a:lvl2pPr marL="914400" lvl="1" indent="-381000" algn="l">
              <a:spcBef>
                <a:spcPts val="480"/>
              </a:spcBef>
              <a:spcAft>
                <a:spcPts val="0"/>
              </a:spcAft>
              <a:buSzPts val="2400"/>
              <a:buChar char="–"/>
              <a:defRPr sz="2400" b="0" i="0">
                <a:latin typeface="Trebuchet MS"/>
                <a:ea typeface="Trebuchet MS"/>
                <a:cs typeface="Trebuchet MS"/>
                <a:sym typeface="Trebuchet MS"/>
              </a:defRPr>
            </a:lvl2pPr>
            <a:lvl3pPr marL="1371600" lvl="2" indent="-355600" algn="l">
              <a:spcBef>
                <a:spcPts val="400"/>
              </a:spcBef>
              <a:spcAft>
                <a:spcPts val="0"/>
              </a:spcAft>
              <a:buSzPts val="2000"/>
              <a:buChar char="•"/>
              <a:defRPr sz="2000" b="0" i="0">
                <a:latin typeface="Trebuchet MS"/>
                <a:ea typeface="Trebuchet MS"/>
                <a:cs typeface="Trebuchet MS"/>
                <a:sym typeface="Trebuchet MS"/>
              </a:defRPr>
            </a:lvl3pPr>
            <a:lvl4pPr marL="1828800" lvl="3" indent="-342900" algn="l">
              <a:spcBef>
                <a:spcPts val="360"/>
              </a:spcBef>
              <a:spcAft>
                <a:spcPts val="0"/>
              </a:spcAft>
              <a:buSzPts val="1800"/>
              <a:buChar char="–"/>
              <a:defRPr sz="1800" b="0" i="0">
                <a:latin typeface="Trebuchet MS"/>
                <a:ea typeface="Trebuchet MS"/>
                <a:cs typeface="Trebuchet MS"/>
                <a:sym typeface="Trebuchet MS"/>
              </a:defRPr>
            </a:lvl4pPr>
            <a:lvl5pPr marL="2286000" lvl="4" indent="-342900" algn="l">
              <a:spcBef>
                <a:spcPts val="360"/>
              </a:spcBef>
              <a:spcAft>
                <a:spcPts val="0"/>
              </a:spcAft>
              <a:buSzPts val="1800"/>
              <a:buChar char="»"/>
              <a:defRPr sz="1800" b="0" i="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40"/>
          <p:cNvSpPr txBox="1">
            <a:spLocks noGrp="1"/>
          </p:cNvSpPr>
          <p:nvPr>
            <p:ph type="body" idx="2"/>
          </p:nvPr>
        </p:nvSpPr>
        <p:spPr>
          <a:xfrm>
            <a:off x="4648200" y="1784922"/>
            <a:ext cx="4038600" cy="349453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b="0" i="0">
                <a:latin typeface="Trebuchet MS"/>
                <a:ea typeface="Trebuchet MS"/>
                <a:cs typeface="Trebuchet MS"/>
                <a:sym typeface="Trebuchet MS"/>
              </a:defRPr>
            </a:lvl1pPr>
            <a:lvl2pPr marL="914400" lvl="1" indent="-381000" algn="l">
              <a:spcBef>
                <a:spcPts val="480"/>
              </a:spcBef>
              <a:spcAft>
                <a:spcPts val="0"/>
              </a:spcAft>
              <a:buSzPts val="2400"/>
              <a:buChar char="–"/>
              <a:defRPr sz="2400" b="0" i="0">
                <a:latin typeface="Trebuchet MS"/>
                <a:ea typeface="Trebuchet MS"/>
                <a:cs typeface="Trebuchet MS"/>
                <a:sym typeface="Trebuchet MS"/>
              </a:defRPr>
            </a:lvl2pPr>
            <a:lvl3pPr marL="1371600" lvl="2" indent="-355600" algn="l">
              <a:spcBef>
                <a:spcPts val="400"/>
              </a:spcBef>
              <a:spcAft>
                <a:spcPts val="0"/>
              </a:spcAft>
              <a:buSzPts val="2000"/>
              <a:buChar char="•"/>
              <a:defRPr sz="2000" b="0" i="0">
                <a:latin typeface="Trebuchet MS"/>
                <a:ea typeface="Trebuchet MS"/>
                <a:cs typeface="Trebuchet MS"/>
                <a:sym typeface="Trebuchet MS"/>
              </a:defRPr>
            </a:lvl3pPr>
            <a:lvl4pPr marL="1828800" lvl="3" indent="-342900" algn="l">
              <a:spcBef>
                <a:spcPts val="360"/>
              </a:spcBef>
              <a:spcAft>
                <a:spcPts val="0"/>
              </a:spcAft>
              <a:buSzPts val="1800"/>
              <a:buChar char="–"/>
              <a:defRPr sz="1800" b="0" i="0">
                <a:latin typeface="Trebuchet MS"/>
                <a:ea typeface="Trebuchet MS"/>
                <a:cs typeface="Trebuchet MS"/>
                <a:sym typeface="Trebuchet MS"/>
              </a:defRPr>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40"/>
          <p:cNvSpPr txBox="1">
            <a:spLocks noGrp="1"/>
          </p:cNvSpPr>
          <p:nvPr>
            <p:ph type="ftr" idx="11"/>
          </p:nvPr>
        </p:nvSpPr>
        <p:spPr>
          <a:xfrm>
            <a:off x="457200" y="6356350"/>
            <a:ext cx="511651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chemeClr val="dk1"/>
                </a:solidFill>
                <a:latin typeface="Tahoma"/>
                <a:ea typeface="Tahoma"/>
                <a:cs typeface="Tahoma"/>
                <a:sym typeface="Tahoma"/>
              </a:defRPr>
            </a:lvl1pPr>
            <a:lvl2pPr marL="0" marR="0" lvl="1" indent="0" algn="r">
              <a:spcBef>
                <a:spcPts val="0"/>
              </a:spcBef>
              <a:spcAft>
                <a:spcPts val="0"/>
              </a:spcAft>
              <a:buNone/>
              <a:defRPr sz="1200" b="0" i="0">
                <a:solidFill>
                  <a:schemeClr val="dk1"/>
                </a:solidFill>
                <a:latin typeface="Tahoma"/>
                <a:ea typeface="Tahoma"/>
                <a:cs typeface="Tahoma"/>
                <a:sym typeface="Tahoma"/>
              </a:defRPr>
            </a:lvl2pPr>
            <a:lvl3pPr marL="0" marR="0" lvl="2" indent="0" algn="r">
              <a:spcBef>
                <a:spcPts val="0"/>
              </a:spcBef>
              <a:spcAft>
                <a:spcPts val="0"/>
              </a:spcAft>
              <a:buNone/>
              <a:defRPr sz="1200" b="0" i="0">
                <a:solidFill>
                  <a:schemeClr val="dk1"/>
                </a:solidFill>
                <a:latin typeface="Tahoma"/>
                <a:ea typeface="Tahoma"/>
                <a:cs typeface="Tahoma"/>
                <a:sym typeface="Tahoma"/>
              </a:defRPr>
            </a:lvl3pPr>
            <a:lvl4pPr marL="0" marR="0" lvl="3" indent="0" algn="r">
              <a:spcBef>
                <a:spcPts val="0"/>
              </a:spcBef>
              <a:spcAft>
                <a:spcPts val="0"/>
              </a:spcAft>
              <a:buNone/>
              <a:defRPr sz="1200" b="0" i="0">
                <a:solidFill>
                  <a:schemeClr val="dk1"/>
                </a:solidFill>
                <a:latin typeface="Tahoma"/>
                <a:ea typeface="Tahoma"/>
                <a:cs typeface="Tahoma"/>
                <a:sym typeface="Tahoma"/>
              </a:defRPr>
            </a:lvl4pPr>
            <a:lvl5pPr marL="0" marR="0" lvl="4" indent="0" algn="r">
              <a:spcBef>
                <a:spcPts val="0"/>
              </a:spcBef>
              <a:spcAft>
                <a:spcPts val="0"/>
              </a:spcAft>
              <a:buNone/>
              <a:defRPr sz="1200" b="0" i="0">
                <a:solidFill>
                  <a:schemeClr val="dk1"/>
                </a:solidFill>
                <a:latin typeface="Tahoma"/>
                <a:ea typeface="Tahoma"/>
                <a:cs typeface="Tahoma"/>
                <a:sym typeface="Tahoma"/>
              </a:defRPr>
            </a:lvl5pPr>
            <a:lvl6pPr marL="0" marR="0" lvl="5" indent="0" algn="r">
              <a:spcBef>
                <a:spcPts val="0"/>
              </a:spcBef>
              <a:spcAft>
                <a:spcPts val="0"/>
              </a:spcAft>
              <a:buNone/>
              <a:defRPr sz="1200" b="0" i="0">
                <a:solidFill>
                  <a:schemeClr val="dk1"/>
                </a:solidFill>
                <a:latin typeface="Tahoma"/>
                <a:ea typeface="Tahoma"/>
                <a:cs typeface="Tahoma"/>
                <a:sym typeface="Tahoma"/>
              </a:defRPr>
            </a:lvl6pPr>
            <a:lvl7pPr marL="0" marR="0" lvl="6" indent="0" algn="r">
              <a:spcBef>
                <a:spcPts val="0"/>
              </a:spcBef>
              <a:spcAft>
                <a:spcPts val="0"/>
              </a:spcAft>
              <a:buNone/>
              <a:defRPr sz="1200" b="0" i="0">
                <a:solidFill>
                  <a:schemeClr val="dk1"/>
                </a:solidFill>
                <a:latin typeface="Tahoma"/>
                <a:ea typeface="Tahoma"/>
                <a:cs typeface="Tahoma"/>
                <a:sym typeface="Tahoma"/>
              </a:defRPr>
            </a:lvl7pPr>
            <a:lvl8pPr marL="0" marR="0" lvl="7" indent="0" algn="r">
              <a:spcBef>
                <a:spcPts val="0"/>
              </a:spcBef>
              <a:spcAft>
                <a:spcPts val="0"/>
              </a:spcAft>
              <a:buNone/>
              <a:defRPr sz="1200" b="0" i="0">
                <a:solidFill>
                  <a:schemeClr val="dk1"/>
                </a:solidFill>
                <a:latin typeface="Tahoma"/>
                <a:ea typeface="Tahoma"/>
                <a:cs typeface="Tahoma"/>
                <a:sym typeface="Tahoma"/>
              </a:defRPr>
            </a:lvl8pPr>
            <a:lvl9pPr marL="0" marR="0" lvl="8" indent="0" algn="r">
              <a:spcBef>
                <a:spcPts val="0"/>
              </a:spcBef>
              <a:spcAft>
                <a:spcPts val="0"/>
              </a:spcAft>
              <a:buNone/>
              <a:defRPr sz="1200" b="0" i="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33" descr="A&amp;C_ELEMENT_WIT_MS.emf"/>
          <p:cNvPicPr preferRelativeResize="0"/>
          <p:nvPr/>
        </p:nvPicPr>
        <p:blipFill rotWithShape="1">
          <a:blip r:embed="rId9">
            <a:alphaModFix/>
          </a:blip>
          <a:srcRect r="50000" b="41897"/>
          <a:stretch/>
        </p:blipFill>
        <p:spPr>
          <a:xfrm>
            <a:off x="4572000" y="3261021"/>
            <a:ext cx="4572000" cy="3596979"/>
          </a:xfrm>
          <a:prstGeom prst="rect">
            <a:avLst/>
          </a:prstGeom>
          <a:noFill/>
          <a:ln>
            <a:noFill/>
          </a:ln>
        </p:spPr>
      </p:pic>
      <p:sp>
        <p:nvSpPr>
          <p:cNvPr id="11" name="Google Shape;11;p33"/>
          <p:cNvSpPr txBox="1">
            <a:spLocks noGrp="1"/>
          </p:cNvSpPr>
          <p:nvPr>
            <p:ph type="title"/>
          </p:nvPr>
        </p:nvSpPr>
        <p:spPr>
          <a:xfrm>
            <a:off x="457200" y="401638"/>
            <a:ext cx="8229600" cy="1143000"/>
          </a:xfrm>
          <a:prstGeom prst="rect">
            <a:avLst/>
          </a:prstGeom>
          <a:noFill/>
          <a:ln>
            <a:noFill/>
          </a:ln>
        </p:spPr>
        <p:txBody>
          <a:bodyPr spcFirstLastPara="1" wrap="square" lIns="91425" tIns="45700" rIns="91425" bIns="45700" anchor="t" anchorCtr="0">
            <a:normAutofit/>
          </a:bodyPr>
          <a:lstStyle>
            <a:lvl1pPr marR="0" lvl="0"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1pPr>
            <a:lvl2pPr marR="0" lvl="1"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2pPr>
            <a:lvl3pPr marR="0" lvl="2"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3pPr>
            <a:lvl4pPr marR="0" lvl="3"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4pPr>
            <a:lvl5pPr marR="0" lvl="4"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5pPr>
            <a:lvl6pPr marR="0" lvl="5"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6pPr>
            <a:lvl7pPr marR="0" lvl="6"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7pPr>
            <a:lvl8pPr marR="0" lvl="7"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8pPr>
            <a:lvl9pPr marR="0" lvl="8" algn="l" rtl="0">
              <a:lnSpc>
                <a:spcPct val="85000"/>
              </a:lnSpc>
              <a:spcBef>
                <a:spcPts val="0"/>
              </a:spcBef>
              <a:spcAft>
                <a:spcPts val="0"/>
              </a:spcAft>
              <a:buSzPts val="1400"/>
              <a:buNone/>
              <a:defRPr sz="4000" b="1" i="0" u="none" strike="noStrike" cap="none">
                <a:solidFill>
                  <a:schemeClr val="dk2"/>
                </a:solidFill>
                <a:latin typeface="Trebuchet MS"/>
                <a:ea typeface="Trebuchet MS"/>
                <a:cs typeface="Trebuchet MS"/>
                <a:sym typeface="Trebuchet MS"/>
              </a:defRPr>
            </a:lvl9pPr>
          </a:lstStyle>
          <a:p>
            <a:endParaRPr/>
          </a:p>
        </p:txBody>
      </p:sp>
      <p:sp>
        <p:nvSpPr>
          <p:cNvPr id="12" name="Google Shape;12;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dk2"/>
                </a:solidFill>
                <a:latin typeface="Tahoma"/>
                <a:ea typeface="Tahoma"/>
                <a:cs typeface="Tahoma"/>
                <a:sym typeface="Tahoma"/>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3"/>
          <p:cNvSpPr txBox="1">
            <a:spLocks noGrp="1"/>
          </p:cNvSpPr>
          <p:nvPr>
            <p:ph type="ftr" idx="11"/>
          </p:nvPr>
        </p:nvSpPr>
        <p:spPr>
          <a:xfrm>
            <a:off x="3124200" y="6356350"/>
            <a:ext cx="244951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3"/>
          <p:cNvSpPr txBox="1">
            <a:spLocks noGrp="1"/>
          </p:cNvSpPr>
          <p:nvPr>
            <p:ph type="sldNum" idx="12"/>
          </p:nvPr>
        </p:nvSpPr>
        <p:spPr>
          <a:xfrm>
            <a:off x="7231063" y="6356350"/>
            <a:ext cx="145573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0" marR="0" lvl="1" indent="0" algn="r" rtl="0">
              <a:spcBef>
                <a:spcPts val="0"/>
              </a:spcBef>
              <a:spcAft>
                <a:spcPts val="0"/>
              </a:spcAft>
              <a:buNone/>
              <a:defRPr sz="1200" b="0" i="0" u="none" strike="noStrike" cap="none">
                <a:solidFill>
                  <a:schemeClr val="dk1"/>
                </a:solidFill>
                <a:latin typeface="Tahoma"/>
                <a:ea typeface="Tahoma"/>
                <a:cs typeface="Tahoma"/>
                <a:sym typeface="Tahoma"/>
              </a:defRPr>
            </a:lvl2pPr>
            <a:lvl3pPr marL="0" marR="0" lvl="2" indent="0" algn="r" rtl="0">
              <a:spcBef>
                <a:spcPts val="0"/>
              </a:spcBef>
              <a:spcAft>
                <a:spcPts val="0"/>
              </a:spcAft>
              <a:buNone/>
              <a:defRPr sz="1200" b="0" i="0" u="none" strike="noStrike" cap="none">
                <a:solidFill>
                  <a:schemeClr val="dk1"/>
                </a:solidFill>
                <a:latin typeface="Tahoma"/>
                <a:ea typeface="Tahoma"/>
                <a:cs typeface="Tahoma"/>
                <a:sym typeface="Tahoma"/>
              </a:defRPr>
            </a:lvl3pPr>
            <a:lvl4pPr marL="0" marR="0" lvl="3" indent="0" algn="r" rtl="0">
              <a:spcBef>
                <a:spcPts val="0"/>
              </a:spcBef>
              <a:spcAft>
                <a:spcPts val="0"/>
              </a:spcAft>
              <a:buNone/>
              <a:defRPr sz="1200" b="0" i="0" u="none" strike="noStrike" cap="none">
                <a:solidFill>
                  <a:schemeClr val="dk1"/>
                </a:solidFill>
                <a:latin typeface="Tahoma"/>
                <a:ea typeface="Tahoma"/>
                <a:cs typeface="Tahoma"/>
                <a:sym typeface="Tahoma"/>
              </a:defRPr>
            </a:lvl4pPr>
            <a:lvl5pPr marL="0" marR="0" lvl="4" indent="0" algn="r" rtl="0">
              <a:spcBef>
                <a:spcPts val="0"/>
              </a:spcBef>
              <a:spcAft>
                <a:spcPts val="0"/>
              </a:spcAft>
              <a:buNone/>
              <a:defRPr sz="1200" b="0" i="0" u="none" strike="noStrike" cap="none">
                <a:solidFill>
                  <a:schemeClr val="dk1"/>
                </a:solidFill>
                <a:latin typeface="Tahoma"/>
                <a:ea typeface="Tahoma"/>
                <a:cs typeface="Tahoma"/>
                <a:sym typeface="Tahoma"/>
              </a:defRPr>
            </a:lvl5pPr>
            <a:lvl6pPr marL="0" marR="0" lvl="5" indent="0" algn="r" rtl="0">
              <a:spcBef>
                <a:spcPts val="0"/>
              </a:spcBef>
              <a:spcAft>
                <a:spcPts val="0"/>
              </a:spcAft>
              <a:buNone/>
              <a:defRPr sz="1200" b="0" i="0" u="none" strike="noStrike" cap="none">
                <a:solidFill>
                  <a:schemeClr val="dk1"/>
                </a:solidFill>
                <a:latin typeface="Tahoma"/>
                <a:ea typeface="Tahoma"/>
                <a:cs typeface="Tahoma"/>
                <a:sym typeface="Tahoma"/>
              </a:defRPr>
            </a:lvl6pPr>
            <a:lvl7pPr marL="0" marR="0" lvl="6" indent="0" algn="r" rtl="0">
              <a:spcBef>
                <a:spcPts val="0"/>
              </a:spcBef>
              <a:spcAft>
                <a:spcPts val="0"/>
              </a:spcAft>
              <a:buNone/>
              <a:defRPr sz="1200" b="0" i="0" u="none" strike="noStrike" cap="none">
                <a:solidFill>
                  <a:schemeClr val="dk1"/>
                </a:solidFill>
                <a:latin typeface="Tahoma"/>
                <a:ea typeface="Tahoma"/>
                <a:cs typeface="Tahoma"/>
                <a:sym typeface="Tahoma"/>
              </a:defRPr>
            </a:lvl7pPr>
            <a:lvl8pPr marL="0" marR="0" lvl="7" indent="0" algn="r" rtl="0">
              <a:spcBef>
                <a:spcPts val="0"/>
              </a:spcBef>
              <a:spcAft>
                <a:spcPts val="0"/>
              </a:spcAft>
              <a:buNone/>
              <a:defRPr sz="1200" b="0" i="0" u="none" strike="noStrike" cap="none">
                <a:solidFill>
                  <a:schemeClr val="dk1"/>
                </a:solidFill>
                <a:latin typeface="Tahoma"/>
                <a:ea typeface="Tahoma"/>
                <a:cs typeface="Tahoma"/>
                <a:sym typeface="Tahoma"/>
              </a:defRPr>
            </a:lvl8pPr>
            <a:lvl9pPr marL="0" marR="0" lvl="8" indent="0" algn="r" rtl="0">
              <a:spcBef>
                <a:spcPts val="0"/>
              </a:spcBef>
              <a:spcAft>
                <a:spcPts val="0"/>
              </a:spcAft>
              <a:buNone/>
              <a:defRPr sz="12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274320" y="427182"/>
            <a:ext cx="7772400" cy="91497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MENTALE LEERLIJN</a:t>
            </a:r>
            <a:endParaRPr/>
          </a:p>
        </p:txBody>
      </p:sp>
      <p:sp>
        <p:nvSpPr>
          <p:cNvPr id="70" name="Google Shape;70;p1"/>
          <p:cNvSpPr txBox="1">
            <a:spLocks noGrp="1"/>
          </p:cNvSpPr>
          <p:nvPr>
            <p:ph type="subTitle" idx="1"/>
          </p:nvPr>
        </p:nvSpPr>
        <p:spPr>
          <a:xfrm>
            <a:off x="274320" y="1342159"/>
            <a:ext cx="8032173" cy="44925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a:latin typeface="Trebuchet MS"/>
                <a:ea typeface="Trebuchet MS"/>
                <a:cs typeface="Trebuchet MS"/>
                <a:sym typeface="Trebuchet MS"/>
              </a:rPr>
              <a:t>Als club aan de slag rond mentale vaardigheden. </a:t>
            </a:r>
            <a:endParaRPr/>
          </a:p>
          <a:p>
            <a:pPr marL="0" lvl="0" indent="0" algn="l" rtl="0">
              <a:spcBef>
                <a:spcPts val="480"/>
              </a:spcBef>
              <a:spcAft>
                <a:spcPts val="0"/>
              </a:spcAft>
              <a:buSzPts val="2400"/>
              <a:buNone/>
            </a:pPr>
            <a:endParaRPr sz="2400">
              <a:latin typeface="Trebuchet MS"/>
              <a:ea typeface="Trebuchet MS"/>
              <a:cs typeface="Trebuchet MS"/>
              <a:sym typeface="Trebuchet MS"/>
            </a:endParaRPr>
          </a:p>
          <a:p>
            <a:pPr marL="0" lvl="0" indent="0" algn="l" rtl="0">
              <a:spcBef>
                <a:spcPts val="480"/>
              </a:spcBef>
              <a:spcAft>
                <a:spcPts val="0"/>
              </a:spcAft>
              <a:buSzPts val="2400"/>
              <a:buNone/>
            </a:pPr>
            <a:r>
              <a:rPr lang="nl-BE" sz="2400">
                <a:latin typeface="Trebuchet MS"/>
                <a:ea typeface="Trebuchet MS"/>
                <a:cs typeface="Trebuchet MS"/>
                <a:sym typeface="Trebuchet MS"/>
              </a:rPr>
              <a:t>Deel van de groeipiste van atletiek Vlaanderen.</a:t>
            </a:r>
            <a:endParaRPr/>
          </a:p>
          <a:p>
            <a:pPr marL="0" lvl="0" indent="0" algn="l" rtl="0">
              <a:spcBef>
                <a:spcPts val="480"/>
              </a:spcBef>
              <a:spcAft>
                <a:spcPts val="0"/>
              </a:spcAft>
              <a:buSzPts val="2400"/>
              <a:buNone/>
            </a:pPr>
            <a:endParaRPr sz="2400">
              <a:latin typeface="Trebuchet MS"/>
              <a:ea typeface="Trebuchet MS"/>
              <a:cs typeface="Trebuchet MS"/>
              <a:sym typeface="Trebuchet MS"/>
            </a:endParaRPr>
          </a:p>
          <a:p>
            <a:pPr marL="0" lvl="0" indent="0" algn="l" rtl="0">
              <a:spcBef>
                <a:spcPts val="480"/>
              </a:spcBef>
              <a:spcAft>
                <a:spcPts val="0"/>
              </a:spcAft>
              <a:buSzPts val="2400"/>
              <a:buNone/>
            </a:pPr>
            <a:r>
              <a:rPr lang="nl-BE" sz="2400">
                <a:latin typeface="Trebuchet MS"/>
                <a:ea typeface="Trebuchet MS"/>
                <a:cs typeface="Trebuchet MS"/>
                <a:sym typeface="Trebuchet MS"/>
              </a:rPr>
              <a:t>Topsport en competitie zijn zowel mentaal als fysiek. Zonder mentale veerkracht zullen fysieke capaciteiten zelden volledig tot hun recht komen.</a:t>
            </a:r>
            <a:endParaRPr/>
          </a:p>
          <a:p>
            <a:pPr marL="0" lvl="0" indent="0" algn="l" rtl="0">
              <a:spcBef>
                <a:spcPts val="560"/>
              </a:spcBef>
              <a:spcAft>
                <a:spcPts val="0"/>
              </a:spcAft>
              <a:buSzPts val="2800"/>
              <a:buNone/>
            </a:pPr>
            <a:br>
              <a:rPr lang="nl-BE" sz="2800"/>
            </a:br>
            <a:br>
              <a:rPr lang="nl-BE" sz="2800"/>
            </a:br>
            <a:endParaRPr sz="2800">
              <a:latin typeface="Trebuchet MS"/>
              <a:ea typeface="Trebuchet MS"/>
              <a:cs typeface="Trebuchet MS"/>
              <a:sym typeface="Trebuchet MS"/>
            </a:endParaRPr>
          </a:p>
          <a:p>
            <a:pPr marL="457200" lvl="0" indent="-254000" algn="l" rtl="0">
              <a:spcBef>
                <a:spcPts val="640"/>
              </a:spcBef>
              <a:spcAft>
                <a:spcPts val="0"/>
              </a:spcAft>
              <a:buSzPts val="3200"/>
              <a:buFont typeface="Arial"/>
              <a:buNone/>
            </a:pPr>
            <a:endParaRPr>
              <a:latin typeface="Trebuchet MS"/>
              <a:ea typeface="Trebuchet MS"/>
              <a:cs typeface="Trebuchet MS"/>
              <a:sym typeface="Trebuchet MS"/>
            </a:endParaRPr>
          </a:p>
        </p:txBody>
      </p:sp>
      <p:pic>
        <p:nvPicPr>
          <p:cNvPr id="71" name="Google Shape;71;p1" descr="Athlete Mental Health: Over 1,919 Royalty-Free Licensable Stock  Illustrations &amp; Drawings | Shutterstock"/>
          <p:cNvPicPr preferRelativeResize="0"/>
          <p:nvPr/>
        </p:nvPicPr>
        <p:blipFill rotWithShape="1">
          <a:blip r:embed="rId3">
            <a:alphaModFix/>
          </a:blip>
          <a:srcRect l="3614" t="-2054" b="3045"/>
          <a:stretch/>
        </p:blipFill>
        <p:spPr>
          <a:xfrm>
            <a:off x="1512347" y="4584626"/>
            <a:ext cx="3059653" cy="2273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ctrTitle"/>
          </p:nvPr>
        </p:nvSpPr>
        <p:spPr>
          <a:xfrm>
            <a:off x="283029" y="428567"/>
            <a:ext cx="8860971" cy="2863273"/>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OPTIMAAL FUNCTIONEREN OP ELK NIVEAU</a:t>
            </a:r>
            <a:endParaRPr/>
          </a:p>
        </p:txBody>
      </p:sp>
      <p:sp>
        <p:nvSpPr>
          <p:cNvPr id="138" name="Google Shape;138;p10"/>
          <p:cNvSpPr txBox="1">
            <a:spLocks noGrp="1"/>
          </p:cNvSpPr>
          <p:nvPr>
            <p:ph type="subTitle" idx="1"/>
          </p:nvPr>
        </p:nvSpPr>
        <p:spPr>
          <a:xfrm>
            <a:off x="391886" y="2192738"/>
            <a:ext cx="8599714" cy="397946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Voorbereiding en zelfregulatie: Weten hoe je jezelf moet oppeppen of kalmeren voor een wedstrijd.</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Leerbaarheid en groei: Mentale flexibiliteit vergroot de leerbereidheid en het vermogen om feedback te benutten.</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Team- of zelfsturing: Zowel in individuele als groepscontext leren atleten verantwoordelijkheid nemen voor hun gedrag en doelen.</a:t>
            </a:r>
            <a:endParaRPr/>
          </a:p>
          <a:p>
            <a:pPr marL="0" lvl="0" indent="0" algn="l" rtl="0">
              <a:spcBef>
                <a:spcPts val="640"/>
              </a:spcBef>
              <a:spcAft>
                <a:spcPts val="0"/>
              </a:spcAft>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ctrTitle"/>
          </p:nvPr>
        </p:nvSpPr>
        <p:spPr>
          <a:xfrm>
            <a:off x="294289" y="418524"/>
            <a:ext cx="9144000" cy="1733662"/>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MENTALE VAARDIGHEDEN VERSTERKEN BUITEN DE SPORT.</a:t>
            </a:r>
            <a:endParaRPr/>
          </a:p>
        </p:txBody>
      </p:sp>
      <p:sp>
        <p:nvSpPr>
          <p:cNvPr id="145" name="Google Shape;145;p11"/>
          <p:cNvSpPr txBox="1">
            <a:spLocks noGrp="1"/>
          </p:cNvSpPr>
          <p:nvPr>
            <p:ph type="subTitle" idx="1"/>
          </p:nvPr>
        </p:nvSpPr>
        <p:spPr>
          <a:xfrm>
            <a:off x="294289" y="2152186"/>
            <a:ext cx="8751739" cy="20629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Zelfvertrouwen, doelgerichtheid, omgaan met falen en druk zijn ook levensvaardigheden.</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Ze bevorderen school- en werkprestaties, sociale relaties en persoonlijke ontwikkeling.</a:t>
            </a:r>
            <a:endParaRPr/>
          </a:p>
          <a:p>
            <a:pPr marL="0" lvl="0" indent="0" algn="l" rtl="0">
              <a:spcBef>
                <a:spcPts val="640"/>
              </a:spcBef>
              <a:spcAft>
                <a:spcPts val="0"/>
              </a:spcAft>
              <a:buSzPts val="3200"/>
              <a:buNone/>
            </a:pPr>
            <a:endParaRPr/>
          </a:p>
        </p:txBody>
      </p:sp>
      <p:sp>
        <p:nvSpPr>
          <p:cNvPr id="146" name="Google Shape;146;p11" descr="vermoeide leerling. mentale stress, onderwijs, voorbereiding, frustratie,  leerconcept 6696759 Vectorkunst bij Vecteezy"/>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7" name="Google Shape;147;p11" descr="vermoeide leerling. mentale stress, onderwijs, voorbereiding, frustratie,  leerconcept 6696759 Vectorkunst bij Vecteezy"/>
          <p:cNvSpPr/>
          <p:nvPr/>
        </p:nvSpPr>
        <p:spPr>
          <a:xfrm>
            <a:off x="4572000" y="3429000"/>
            <a:ext cx="3339790" cy="3339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8" name="Google Shape;148;p11" descr="Afbeelding met tekenfilm, tekening, Menselijk gezicht, Tekenfilm&#10;&#10;Door AI gegenereerde inhoud is mogelijk onjuist."/>
          <p:cNvPicPr preferRelativeResize="0"/>
          <p:nvPr/>
        </p:nvPicPr>
        <p:blipFill rotWithShape="1">
          <a:blip r:embed="rId3">
            <a:alphaModFix/>
          </a:blip>
          <a:srcRect t="7194" b="7701"/>
          <a:stretch/>
        </p:blipFill>
        <p:spPr>
          <a:xfrm>
            <a:off x="3049858" y="4267200"/>
            <a:ext cx="3044283" cy="259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dirty="0"/>
              <a:t>7 BELANGRIJKE MENTALE VAARDIGHEDEN</a:t>
            </a:r>
            <a:endParaRPr dirty="0"/>
          </a:p>
        </p:txBody>
      </p:sp>
      <p:pic>
        <p:nvPicPr>
          <p:cNvPr id="155" name="Google Shape;155;p12" descr="Afbeelding met tekst, schermopname, Lettertype, logo&#10;&#10;Door AI gegenereerde inhoud is mogelijk onjuist."/>
          <p:cNvPicPr preferRelativeResize="0"/>
          <p:nvPr/>
        </p:nvPicPr>
        <p:blipFill rotWithShape="1">
          <a:blip r:embed="rId3">
            <a:alphaModFix/>
          </a:blip>
          <a:srcRect/>
          <a:stretch/>
        </p:blipFill>
        <p:spPr>
          <a:xfrm>
            <a:off x="-106218" y="2339110"/>
            <a:ext cx="9356436" cy="46782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ctrTitle"/>
          </p:nvPr>
        </p:nvSpPr>
        <p:spPr>
          <a:xfrm>
            <a:off x="217714" y="427182"/>
            <a:ext cx="9144000" cy="9648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STRESSMANAGEMENT  </a:t>
            </a:r>
            <a:br>
              <a:rPr lang="nl-BE" sz="4000"/>
            </a:br>
            <a:br>
              <a:rPr lang="nl-BE" sz="4000"/>
            </a:br>
            <a:endParaRPr sz="4000"/>
          </a:p>
        </p:txBody>
      </p:sp>
      <p:sp>
        <p:nvSpPr>
          <p:cNvPr id="162" name="Google Shape;162;p13"/>
          <p:cNvSpPr txBox="1">
            <a:spLocks noGrp="1"/>
          </p:cNvSpPr>
          <p:nvPr>
            <p:ph type="subTitle" idx="1"/>
          </p:nvPr>
        </p:nvSpPr>
        <p:spPr>
          <a:xfrm>
            <a:off x="217714" y="1204191"/>
            <a:ext cx="8708700" cy="53364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Meten van spanning</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Zoeken naar ontspanning</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Bewust ademhalen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Perfect inzetbaar op andere stressmomenten zoals een spreekbeurt.</a:t>
            </a:r>
            <a:endParaRPr/>
          </a:p>
        </p:txBody>
      </p:sp>
      <p:pic>
        <p:nvPicPr>
          <p:cNvPr id="163" name="Google Shape;163;p13" title="461ca444-7366-4be3-8c8c-6d22b6568b4b.png"/>
          <p:cNvPicPr preferRelativeResize="0"/>
          <p:nvPr/>
        </p:nvPicPr>
        <p:blipFill>
          <a:blip r:embed="rId3">
            <a:alphaModFix/>
          </a:blip>
          <a:stretch>
            <a:fillRect/>
          </a:stretch>
        </p:blipFill>
        <p:spPr>
          <a:xfrm>
            <a:off x="7224975" y="185024"/>
            <a:ext cx="1701450" cy="162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ctrTitle"/>
          </p:nvPr>
        </p:nvSpPr>
        <p:spPr>
          <a:xfrm>
            <a:off x="251460" y="415753"/>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VOORBEELD VAN EEN OEFENING</a:t>
            </a:r>
            <a:br>
              <a:rPr lang="nl-BE" sz="4000"/>
            </a:br>
            <a:r>
              <a:rPr lang="nl-BE" sz="2800"/>
              <a:t>+ TIPS OM DIT THUIS OOK TOE TE PASSEN</a:t>
            </a:r>
            <a:br>
              <a:rPr lang="nl-BE" sz="4000"/>
            </a:br>
            <a:endParaRPr sz="4000"/>
          </a:p>
        </p:txBody>
      </p:sp>
      <p:sp>
        <p:nvSpPr>
          <p:cNvPr id="170" name="Google Shape;170;p14"/>
          <p:cNvSpPr txBox="1">
            <a:spLocks noGrp="1"/>
          </p:cNvSpPr>
          <p:nvPr>
            <p:ph type="subTitle" idx="1"/>
          </p:nvPr>
        </p:nvSpPr>
        <p:spPr>
          <a:xfrm>
            <a:off x="457200" y="2642238"/>
            <a:ext cx="8229600" cy="4099756"/>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Vb. stokstaart &amp; spaghetti voor onze kangoeroes en banjamins.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Om spanning en ontspanning bewust te leren herkennen.</a:t>
            </a:r>
            <a:endParaRPr/>
          </a:p>
          <a:p>
            <a:pPr marL="0" lvl="0" indent="0" algn="l" rtl="0">
              <a:spcBef>
                <a:spcPts val="480"/>
              </a:spcBef>
              <a:spcAft>
                <a:spcPts val="0"/>
              </a:spcAft>
              <a:buSzPts val="2400"/>
              <a:buNone/>
            </a:pPr>
            <a:endParaRPr sz="2400"/>
          </a:p>
          <a:p>
            <a:pPr marL="457200" lvl="0" indent="-457200" algn="l" rtl="0">
              <a:spcBef>
                <a:spcPts val="480"/>
              </a:spcBef>
              <a:spcAft>
                <a:spcPts val="0"/>
              </a:spcAft>
              <a:buSzPts val="2400"/>
              <a:buFont typeface="Arial"/>
              <a:buChar char="•"/>
            </a:pPr>
            <a:r>
              <a:rPr lang="nl-BE" sz="2400"/>
              <a:t>Verplicht dit niet van thuis uit maar wees nieuwsgierig en praat erover. Hoe voelt je kind je na een schooldag?</a:t>
            </a:r>
            <a:endParaRPr/>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EMOTIE- EN </a:t>
            </a:r>
            <a:br>
              <a:rPr lang="nl-BE" sz="4000"/>
            </a:br>
            <a:r>
              <a:rPr lang="nl-BE" sz="4000"/>
              <a:t>GEDACHTEMANAGEMENT  </a:t>
            </a:r>
            <a:endParaRPr/>
          </a:p>
        </p:txBody>
      </p:sp>
      <p:sp>
        <p:nvSpPr>
          <p:cNvPr id="177" name="Google Shape;177;p15"/>
          <p:cNvSpPr txBox="1">
            <a:spLocks noGrp="1"/>
          </p:cNvSpPr>
          <p:nvPr>
            <p:ph type="subTitle" idx="1"/>
          </p:nvPr>
        </p:nvSpPr>
        <p:spPr>
          <a:xfrm>
            <a:off x="217714" y="2179782"/>
            <a:ext cx="8708572" cy="4449617"/>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Emoties (h)erkennen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Positieve zelfspraak</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Perfect inzetbaar wanneer je kind ergens bang voor is.</a:t>
            </a:r>
            <a:endParaRPr/>
          </a:p>
        </p:txBody>
      </p:sp>
      <p:pic>
        <p:nvPicPr>
          <p:cNvPr id="178" name="Google Shape;178;p15" title="c9989ea8-cb0a-4332-ae4e-1d91ae404913.png"/>
          <p:cNvPicPr preferRelativeResize="0"/>
          <p:nvPr/>
        </p:nvPicPr>
        <p:blipFill>
          <a:blip r:embed="rId3">
            <a:alphaModFix/>
          </a:blip>
          <a:stretch>
            <a:fillRect/>
          </a:stretch>
        </p:blipFill>
        <p:spPr>
          <a:xfrm>
            <a:off x="7128049" y="143900"/>
            <a:ext cx="1798225" cy="168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251460" y="415753"/>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VOORBEELD VAN EEN OEFENING</a:t>
            </a:r>
            <a:br>
              <a:rPr lang="nl-BE" sz="4000"/>
            </a:br>
            <a:r>
              <a:rPr lang="nl-BE" sz="2800"/>
              <a:t>+ TIPS OM DIT THUIS OOK TOE TE PASSEN</a:t>
            </a:r>
            <a:br>
              <a:rPr lang="nl-BE" sz="4000"/>
            </a:br>
            <a:endParaRPr sz="4000"/>
          </a:p>
        </p:txBody>
      </p:sp>
      <p:sp>
        <p:nvSpPr>
          <p:cNvPr id="185" name="Google Shape;185;p16"/>
          <p:cNvSpPr txBox="1">
            <a:spLocks noGrp="1"/>
          </p:cNvSpPr>
          <p:nvPr>
            <p:ph type="subTitle" idx="1"/>
          </p:nvPr>
        </p:nvSpPr>
        <p:spPr>
          <a:xfrm>
            <a:off x="457200" y="2642238"/>
            <a:ext cx="8229600" cy="4099756"/>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Krachtzinnen voor onze pupillen en miniemen.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Om zelfvertrouwen te versterken en emoties om te leren buigen.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Vraag niet steeds of je kind heeft gewonnen of het goed heeft gedaan, maar wel hoe voel je je na de training? Welke emoties had je?</a:t>
            </a:r>
            <a:endParaRPr sz="2400"/>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AANDACHT EN FOCUS  </a:t>
            </a:r>
            <a:endParaRPr/>
          </a:p>
        </p:txBody>
      </p:sp>
      <p:sp>
        <p:nvSpPr>
          <p:cNvPr id="192" name="Google Shape;192;p17"/>
          <p:cNvSpPr txBox="1">
            <a:spLocks noGrp="1"/>
          </p:cNvSpPr>
          <p:nvPr>
            <p:ph type="subTitle" idx="1"/>
          </p:nvPr>
        </p:nvSpPr>
        <p:spPr>
          <a:xfrm>
            <a:off x="217714" y="2179782"/>
            <a:ext cx="8708572" cy="44496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Visualisatie</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Ik en mijn taak</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Helpt je kind om zich beter te kunnen focussen, bijvoorbeeld tijdens een gezelschapsspel.</a:t>
            </a:r>
            <a:endParaRPr/>
          </a:p>
          <a:p>
            <a:pPr marL="457200" lvl="0" indent="-304800" algn="l" rtl="0">
              <a:spcBef>
                <a:spcPts val="480"/>
              </a:spcBef>
              <a:spcAft>
                <a:spcPts val="0"/>
              </a:spcAft>
              <a:buSzPts val="2400"/>
              <a:buFont typeface="Arial"/>
              <a:buNone/>
            </a:pPr>
            <a:endParaRPr sz="2400"/>
          </a:p>
          <a:p>
            <a:pPr marL="457200" lvl="0" indent="-304800" algn="l" rtl="0">
              <a:spcBef>
                <a:spcPts val="480"/>
              </a:spcBef>
              <a:spcAft>
                <a:spcPts val="0"/>
              </a:spcAft>
              <a:buSzPts val="2400"/>
              <a:buFont typeface="Arial"/>
              <a:buNone/>
            </a:pPr>
            <a:endParaRPr sz="2400"/>
          </a:p>
        </p:txBody>
      </p:sp>
      <p:pic>
        <p:nvPicPr>
          <p:cNvPr id="193" name="Google Shape;193;p17" title="ac875f15-250b-4727-9121-777fc357c0f3.png"/>
          <p:cNvPicPr preferRelativeResize="0"/>
          <p:nvPr/>
        </p:nvPicPr>
        <p:blipFill>
          <a:blip r:embed="rId3">
            <a:alphaModFix/>
          </a:blip>
          <a:stretch>
            <a:fillRect/>
          </a:stretch>
        </p:blipFill>
        <p:spPr>
          <a:xfrm>
            <a:off x="7073484" y="49574"/>
            <a:ext cx="1852790" cy="175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ctrTitle"/>
          </p:nvPr>
        </p:nvSpPr>
        <p:spPr>
          <a:xfrm>
            <a:off x="251460" y="415753"/>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VOORBEELD VAN EEN OEFENING</a:t>
            </a:r>
            <a:br>
              <a:rPr lang="nl-BE" sz="4000"/>
            </a:br>
            <a:r>
              <a:rPr lang="nl-BE" sz="2800"/>
              <a:t>+ TIPS OM DIT THUIS OOK TOE TE PASSEN</a:t>
            </a:r>
            <a:br>
              <a:rPr lang="nl-BE" sz="4000"/>
            </a:br>
            <a:endParaRPr sz="4000"/>
          </a:p>
        </p:txBody>
      </p:sp>
      <p:sp>
        <p:nvSpPr>
          <p:cNvPr id="200" name="Google Shape;200;p18"/>
          <p:cNvSpPr txBox="1">
            <a:spLocks noGrp="1"/>
          </p:cNvSpPr>
          <p:nvPr>
            <p:ph type="subTitle" idx="1"/>
          </p:nvPr>
        </p:nvSpPr>
        <p:spPr>
          <a:xfrm>
            <a:off x="457200" y="2642238"/>
            <a:ext cx="8229600" cy="421576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Beestige focus voor onze Kangoeroes en benjamins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Visualisatie inzetten om hun concentratie te versterken.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Je kan de taal overnemen wanneer er thuis iets niet vlot lukt, door te zeggen, wat zeg je weeral tegen jezelf als iets moeilijk gaat? Wat zeg je op de training? Dan kan je kind de beeldspraak van de dieren of superhelden herhalen.</a:t>
            </a:r>
            <a:endParaRPr sz="2400"/>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GOALSETTING EN MOTIVATIE </a:t>
            </a:r>
            <a:endParaRPr/>
          </a:p>
        </p:txBody>
      </p:sp>
      <p:sp>
        <p:nvSpPr>
          <p:cNvPr id="207" name="Google Shape;207;p19"/>
          <p:cNvSpPr txBox="1">
            <a:spLocks noGrp="1"/>
          </p:cNvSpPr>
          <p:nvPr>
            <p:ph type="subTitle" idx="1"/>
          </p:nvPr>
        </p:nvSpPr>
        <p:spPr>
          <a:xfrm>
            <a:off x="217714" y="2179782"/>
            <a:ext cx="8708700" cy="44496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Persoonlijk ontwikkelingsplan (POP) voor atleten vanaf cadet</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proces &gt;&lt; product doelen opstellen.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Korte vs lang termijn denken.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Bevordert het kritisch denken en ontwikkelt een sterke motivatie.</a:t>
            </a:r>
            <a:endParaRPr/>
          </a:p>
        </p:txBody>
      </p:sp>
      <p:pic>
        <p:nvPicPr>
          <p:cNvPr id="208" name="Google Shape;208;p19" title="4d1c9cbb-9ff8-4679-8c5b-c56a4dbd1684.png"/>
          <p:cNvPicPr preferRelativeResize="0"/>
          <p:nvPr/>
        </p:nvPicPr>
        <p:blipFill>
          <a:blip r:embed="rId3">
            <a:alphaModFix/>
          </a:blip>
          <a:stretch>
            <a:fillRect/>
          </a:stretch>
        </p:blipFill>
        <p:spPr>
          <a:xfrm>
            <a:off x="7201075" y="63075"/>
            <a:ext cx="1839400" cy="15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subTitle" idx="1"/>
          </p:nvPr>
        </p:nvSpPr>
        <p:spPr>
          <a:xfrm>
            <a:off x="508000" y="5118099"/>
            <a:ext cx="6400800" cy="8930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a:latin typeface="Trebuchet MS"/>
                <a:ea typeface="Trebuchet MS"/>
                <a:cs typeface="Trebuchet MS"/>
                <a:sym typeface="Trebuchet MS"/>
              </a:rPr>
              <a:t>Getuigenis Louise Carton</a:t>
            </a:r>
            <a:endParaRPr/>
          </a:p>
        </p:txBody>
      </p:sp>
      <p:pic>
        <p:nvPicPr>
          <p:cNvPr id="78" name="Google Shape;78;p2"/>
          <p:cNvPicPr preferRelativeResize="0"/>
          <p:nvPr/>
        </p:nvPicPr>
        <p:blipFill rotWithShape="1">
          <a:blip r:embed="rId3">
            <a:alphaModFix/>
          </a:blip>
          <a:srcRect/>
          <a:stretch/>
        </p:blipFill>
        <p:spPr>
          <a:xfrm>
            <a:off x="508000" y="457200"/>
            <a:ext cx="8128000"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ctrTitle"/>
          </p:nvPr>
        </p:nvSpPr>
        <p:spPr>
          <a:xfrm>
            <a:off x="251460" y="415753"/>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VOORBEELD VAN EEN OEFENING</a:t>
            </a:r>
            <a:br>
              <a:rPr lang="nl-BE" sz="4000"/>
            </a:br>
            <a:r>
              <a:rPr lang="nl-BE" sz="2800"/>
              <a:t>+ TIPS OM DIT THUIS OOK TOE TE PASSEN</a:t>
            </a:r>
            <a:br>
              <a:rPr lang="nl-BE" sz="4000"/>
            </a:br>
            <a:endParaRPr sz="4000"/>
          </a:p>
        </p:txBody>
      </p:sp>
      <p:sp>
        <p:nvSpPr>
          <p:cNvPr id="215" name="Google Shape;215;p20"/>
          <p:cNvSpPr txBox="1">
            <a:spLocks noGrp="1"/>
          </p:cNvSpPr>
          <p:nvPr>
            <p:ph type="subTitle" idx="1"/>
          </p:nvPr>
        </p:nvSpPr>
        <p:spPr>
          <a:xfrm>
            <a:off x="457200" y="2642238"/>
            <a:ext cx="8229600" cy="4099756"/>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POP voor cadetten en scholieren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Helpt atleten om hun eigen doelen te stellen en hierin motivatie te vinden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Wees geïnteresseerd in de doelen van je kind maar respecteer de privacy van je kind in het wel en niet delen van deze doelen.</a:t>
            </a:r>
            <a:endParaRPr/>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COMMUNICATIE</a:t>
            </a:r>
            <a:endParaRPr/>
          </a:p>
        </p:txBody>
      </p:sp>
      <p:sp>
        <p:nvSpPr>
          <p:cNvPr id="222" name="Google Shape;222;p21"/>
          <p:cNvSpPr txBox="1">
            <a:spLocks noGrp="1"/>
          </p:cNvSpPr>
          <p:nvPr>
            <p:ph type="subTitle" idx="1"/>
          </p:nvPr>
        </p:nvSpPr>
        <p:spPr>
          <a:xfrm>
            <a:off x="217714" y="2179782"/>
            <a:ext cx="8708572" cy="44496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Tips voor trainers om de communicatie te optimaliseren. </a:t>
            </a:r>
            <a:r>
              <a:rPr lang="nl-BE" sz="2000"/>
              <a:t>Verbindend communiceren, conflicthandtering, inzetten van feedback, samen met de atleet tot oplossingen komen, reflecteren.</a:t>
            </a:r>
            <a:endParaRPr/>
          </a:p>
          <a:p>
            <a:pPr marL="0" lvl="0" indent="0" algn="l" rtl="0">
              <a:spcBef>
                <a:spcPts val="480"/>
              </a:spcBef>
              <a:spcAft>
                <a:spcPts val="0"/>
              </a:spcAft>
              <a:buSzPts val="2400"/>
              <a:buNone/>
            </a:pPr>
            <a:endParaRPr sz="2400"/>
          </a:p>
          <a:p>
            <a:pPr marL="457200" lvl="0" indent="-457200" algn="l" rtl="0">
              <a:spcBef>
                <a:spcPts val="480"/>
              </a:spcBef>
              <a:spcAft>
                <a:spcPts val="0"/>
              </a:spcAft>
              <a:buSzPts val="2400"/>
              <a:buFont typeface="Arial"/>
              <a:buChar char="•"/>
            </a:pPr>
            <a:r>
              <a:rPr lang="nl-BE" sz="2400"/>
              <a:t>Veiligheid creëren zodat atleten hun ervaringen makkelijker kunnen delen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Een vlotte, open communicatie zorgt voor een betere verstandhouding tussen alle partijen.</a:t>
            </a:r>
            <a:endParaRPr/>
          </a:p>
          <a:p>
            <a:pPr marL="457200" lvl="0" indent="-304800" algn="l" rtl="0">
              <a:spcBef>
                <a:spcPts val="480"/>
              </a:spcBef>
              <a:spcAft>
                <a:spcPts val="0"/>
              </a:spcAft>
              <a:buSzPts val="2400"/>
              <a:buFont typeface="Arial"/>
              <a:buNone/>
            </a:pPr>
            <a:endParaRPr sz="2400"/>
          </a:p>
        </p:txBody>
      </p:sp>
      <p:pic>
        <p:nvPicPr>
          <p:cNvPr id="223" name="Google Shape;223;p21" title="928b16a3-277c-43bd-873b-0530f35e74a1.png"/>
          <p:cNvPicPr preferRelativeResize="0"/>
          <p:nvPr/>
        </p:nvPicPr>
        <p:blipFill>
          <a:blip r:embed="rId3">
            <a:alphaModFix/>
          </a:blip>
          <a:stretch>
            <a:fillRect/>
          </a:stretch>
        </p:blipFill>
        <p:spPr>
          <a:xfrm>
            <a:off x="7173475" y="100925"/>
            <a:ext cx="1752800" cy="1421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ctrTitle"/>
          </p:nvPr>
        </p:nvSpPr>
        <p:spPr>
          <a:xfrm>
            <a:off x="251460" y="415753"/>
            <a:ext cx="7772400" cy="108284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2800"/>
              <a:t>TIPS OM DIT THUIS TE ONDERSTEUNEN</a:t>
            </a:r>
            <a:br>
              <a:rPr lang="nl-BE" sz="4000"/>
            </a:br>
            <a:endParaRPr sz="4000"/>
          </a:p>
        </p:txBody>
      </p:sp>
      <p:sp>
        <p:nvSpPr>
          <p:cNvPr id="230" name="Google Shape;230;p22"/>
          <p:cNvSpPr txBox="1">
            <a:spLocks noGrp="1"/>
          </p:cNvSpPr>
          <p:nvPr>
            <p:ph type="subTitle" idx="1"/>
          </p:nvPr>
        </p:nvSpPr>
        <p:spPr>
          <a:xfrm>
            <a:off x="251460" y="2014122"/>
            <a:ext cx="8229600" cy="4099756"/>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Voorbeeldfunctie van ouders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Respectvolle en verbindende communicatie tussen ouder-trainer-kind.</a:t>
            </a:r>
            <a:endParaRPr/>
          </a:p>
          <a:p>
            <a:pPr marL="0" lvl="0" indent="0" algn="l" rtl="0">
              <a:spcBef>
                <a:spcPts val="480"/>
              </a:spcBef>
              <a:spcAft>
                <a:spcPts val="0"/>
              </a:spcAft>
              <a:buSzPts val="2400"/>
              <a:buNone/>
            </a:pPr>
            <a:endParaRPr sz="2400"/>
          </a:p>
          <a:p>
            <a:pPr marL="457200" lvl="0" indent="-457200" algn="l" rtl="0">
              <a:spcBef>
                <a:spcPts val="480"/>
              </a:spcBef>
              <a:spcAft>
                <a:spcPts val="0"/>
              </a:spcAft>
              <a:buSzPts val="2400"/>
              <a:buFont typeface="Arial"/>
              <a:buChar char="•"/>
            </a:pPr>
            <a:r>
              <a:rPr lang="nl-BE" sz="2400"/>
              <a:t>Je kan je kind niet verplichten om te praten maar creëer voldoende ruimte om tot gesprek te komen. De beste gesprekken voer je tijdens een lange autorit.</a:t>
            </a:r>
            <a:endParaRPr/>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LEVENSSTIJL EN IDENTITEIT </a:t>
            </a:r>
            <a:endParaRPr/>
          </a:p>
        </p:txBody>
      </p:sp>
      <p:sp>
        <p:nvSpPr>
          <p:cNvPr id="237" name="Google Shape;237;p23"/>
          <p:cNvSpPr txBox="1">
            <a:spLocks noGrp="1"/>
          </p:cNvSpPr>
          <p:nvPr>
            <p:ph type="subTitle" idx="1"/>
          </p:nvPr>
        </p:nvSpPr>
        <p:spPr>
          <a:xfrm>
            <a:off x="217714" y="2179782"/>
            <a:ext cx="8708572" cy="44496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Samen met zelfzorg één tool voor trainers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Komt buiten de training sterker tot ontwikkeling.</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Zoektocht voor elk kind, jongere en jongvolwassenen naar de eigen identiteit.</a:t>
            </a:r>
            <a:endParaRPr/>
          </a:p>
          <a:p>
            <a:pPr marL="0" lvl="0" indent="0" algn="l" rtl="0">
              <a:spcBef>
                <a:spcPts val="480"/>
              </a:spcBef>
              <a:spcAft>
                <a:spcPts val="0"/>
              </a:spcAft>
              <a:buSzPts val="2400"/>
              <a:buNone/>
            </a:pPr>
            <a:endParaRPr sz="2400"/>
          </a:p>
        </p:txBody>
      </p:sp>
      <p:pic>
        <p:nvPicPr>
          <p:cNvPr id="238" name="Google Shape;238;p23" title="09181c5c-a350-46be-ba62-6b75c1af1bf6.png"/>
          <p:cNvPicPr preferRelativeResize="0"/>
          <p:nvPr/>
        </p:nvPicPr>
        <p:blipFill>
          <a:blip r:embed="rId3">
            <a:alphaModFix/>
          </a:blip>
          <a:stretch>
            <a:fillRect/>
          </a:stretch>
        </p:blipFill>
        <p:spPr>
          <a:xfrm>
            <a:off x="7255775" y="91050"/>
            <a:ext cx="1670500" cy="1609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ctrTitle"/>
          </p:nvPr>
        </p:nvSpPr>
        <p:spPr>
          <a:xfrm>
            <a:off x="251460" y="415753"/>
            <a:ext cx="7772400" cy="1019347"/>
          </a:xfrm>
          <a:prstGeom prst="rect">
            <a:avLst/>
          </a:prstGeom>
          <a:noFill/>
          <a:ln>
            <a:noFill/>
          </a:ln>
        </p:spPr>
        <p:txBody>
          <a:bodyPr spcFirstLastPara="1" wrap="square" lIns="91425" tIns="45700" rIns="91425" bIns="45700" anchor="t" anchorCtr="0">
            <a:noAutofit/>
          </a:bodyPr>
          <a:lstStyle/>
          <a:p>
            <a:pPr marL="0" lvl="0" indent="0" algn="l" rtl="0">
              <a:lnSpc>
                <a:spcPct val="232142"/>
              </a:lnSpc>
              <a:spcBef>
                <a:spcPts val="0"/>
              </a:spcBef>
              <a:spcAft>
                <a:spcPts val="0"/>
              </a:spcAft>
              <a:buNone/>
            </a:pPr>
            <a:r>
              <a:rPr lang="nl-BE" sz="2800"/>
              <a:t>TIPS OM DIT THUIS TE ONDERSTEUNEN</a:t>
            </a:r>
            <a:endParaRPr sz="4000"/>
          </a:p>
        </p:txBody>
      </p:sp>
      <p:sp>
        <p:nvSpPr>
          <p:cNvPr id="245" name="Google Shape;245;p24"/>
          <p:cNvSpPr txBox="1">
            <a:spLocks noGrp="1"/>
          </p:cNvSpPr>
          <p:nvPr>
            <p:ph type="subTitle" idx="1"/>
          </p:nvPr>
        </p:nvSpPr>
        <p:spPr>
          <a:xfrm>
            <a:off x="251460" y="1626238"/>
            <a:ext cx="8229600" cy="4099756"/>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De identiteit van je kind is meer dan enkel atleet. Erken ook andere talenten van je kind.</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Stimuleer een gezonde levensstijl: fastfood na elke wedstrijd? Of gezonde voeding zichtbaar in huis?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Geef het goede voorbeeld: roken, alcohol en sport gaan moeilijk samen.</a:t>
            </a:r>
            <a:endParaRPr/>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a:spLocks noGrp="1"/>
          </p:cNvSpPr>
          <p:nvPr>
            <p:ph type="ctrTitle"/>
          </p:nvPr>
        </p:nvSpPr>
        <p:spPr>
          <a:xfrm>
            <a:off x="217714" y="427182"/>
            <a:ext cx="9144000" cy="1752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ZELFZORG </a:t>
            </a:r>
            <a:endParaRPr/>
          </a:p>
        </p:txBody>
      </p:sp>
      <p:sp>
        <p:nvSpPr>
          <p:cNvPr id="252" name="Google Shape;252;p25"/>
          <p:cNvSpPr txBox="1">
            <a:spLocks noGrp="1"/>
          </p:cNvSpPr>
          <p:nvPr>
            <p:ph type="subTitle" idx="1"/>
          </p:nvPr>
        </p:nvSpPr>
        <p:spPr>
          <a:xfrm>
            <a:off x="217714" y="2179782"/>
            <a:ext cx="8708572" cy="444961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Samen met levensstijl &amp; identiteit één tool voor trainers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Komt buiten de training sterker tot ontwikkeling.</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Het eigen lichaam en dus ook blessures leren herkennen.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Zowel fysiek als mentale belasting leren kennen.</a:t>
            </a:r>
            <a:endParaRPr/>
          </a:p>
          <a:p>
            <a:pPr marL="457200" lvl="0" indent="-304800" algn="l" rtl="0">
              <a:spcBef>
                <a:spcPts val="480"/>
              </a:spcBef>
              <a:spcAft>
                <a:spcPts val="0"/>
              </a:spcAft>
              <a:buSzPts val="2400"/>
              <a:buFont typeface="Arial"/>
              <a:buNone/>
            </a:pPr>
            <a:endParaRPr sz="2400"/>
          </a:p>
        </p:txBody>
      </p:sp>
      <p:pic>
        <p:nvPicPr>
          <p:cNvPr id="253" name="Google Shape;253;p25" title="ba6945d4-4bbd-46b3-b2c3-ab37f549299e.png"/>
          <p:cNvPicPr preferRelativeResize="0"/>
          <p:nvPr/>
        </p:nvPicPr>
        <p:blipFill>
          <a:blip r:embed="rId3">
            <a:alphaModFix/>
          </a:blip>
          <a:stretch>
            <a:fillRect/>
          </a:stretch>
        </p:blipFill>
        <p:spPr>
          <a:xfrm>
            <a:off x="7021875" y="57125"/>
            <a:ext cx="2036575" cy="158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ctrTitle"/>
          </p:nvPr>
        </p:nvSpPr>
        <p:spPr>
          <a:xfrm>
            <a:off x="251460" y="415753"/>
            <a:ext cx="7772400" cy="94314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2800"/>
              <a:t>TIPS OM DIT THUIS TE ONDERSTEUNEN</a:t>
            </a:r>
            <a:br>
              <a:rPr lang="nl-BE" sz="4000"/>
            </a:br>
            <a:endParaRPr sz="4000"/>
          </a:p>
        </p:txBody>
      </p:sp>
      <p:sp>
        <p:nvSpPr>
          <p:cNvPr id="260" name="Google Shape;260;p26"/>
          <p:cNvSpPr txBox="1">
            <a:spLocks noGrp="1"/>
          </p:cNvSpPr>
          <p:nvPr>
            <p:ph type="subTitle" idx="1"/>
          </p:nvPr>
        </p:nvSpPr>
        <p:spPr>
          <a:xfrm>
            <a:off x="457200" y="1358900"/>
            <a:ext cx="8229600" cy="5383094"/>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2400"/>
              <a:buFont typeface="Arial"/>
              <a:buNone/>
            </a:pPr>
            <a:endParaRPr sz="2400"/>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Erken periodes van vermoeidheid, schooldruk, overbelasting en durf prioriteiten flexibel opstellen.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Ga samen met je kind na of het lukt om alle trainingen te doen tijdens een zware schoolweek.</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Stimuleer sporten als een manier van ontspannen. Heb begrip indien er gas terug wordt genomen.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Creëer momenten van rust in de week van je kind.</a:t>
            </a:r>
            <a:endParaRPr/>
          </a:p>
          <a:p>
            <a:pPr marL="457200" lvl="0" indent="-304800" algn="l" rtl="0">
              <a:spcBef>
                <a:spcPts val="480"/>
              </a:spcBef>
              <a:spcAft>
                <a:spcPts val="0"/>
              </a:spcAft>
              <a:buSzPts val="2400"/>
              <a:buFont typeface="Arial"/>
              <a:buNone/>
            </a:pP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ctrTitle"/>
          </p:nvPr>
        </p:nvSpPr>
        <p:spPr>
          <a:xfrm>
            <a:off x="251460" y="427182"/>
            <a:ext cx="7772400" cy="1673761"/>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ALGEMEEN: VOLG HET RITME VAN DE TRAINER</a:t>
            </a:r>
            <a:endParaRPr/>
          </a:p>
        </p:txBody>
      </p:sp>
      <p:sp>
        <p:nvSpPr>
          <p:cNvPr id="267" name="Google Shape;267;p27"/>
          <p:cNvSpPr txBox="1">
            <a:spLocks noGrp="1"/>
          </p:cNvSpPr>
          <p:nvPr>
            <p:ph type="subTitle" idx="1"/>
          </p:nvPr>
        </p:nvSpPr>
        <p:spPr>
          <a:xfrm>
            <a:off x="457200" y="2552701"/>
            <a:ext cx="8229600" cy="4408714"/>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Arial"/>
              <a:buChar char="•"/>
            </a:pPr>
            <a:r>
              <a:rPr lang="nl-BE" sz="2400"/>
              <a:t>De mentale leerlijn is ontwikkelend als een proces.</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De trainer volgt de fasen die stelselmatig opgebouwd worden.</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Vraag gerust achter het doel van een oefening aan de trainer, die het proces bewaakt.</a:t>
            </a:r>
            <a:endParaRPr/>
          </a:p>
          <a:p>
            <a:pPr marL="457200" lvl="0" indent="-304800" algn="l" rtl="0">
              <a:spcBef>
                <a:spcPts val="480"/>
              </a:spcBef>
              <a:spcAft>
                <a:spcPts val="0"/>
              </a:spcAft>
              <a:buSzPts val="2400"/>
              <a:buFont typeface="Arial"/>
              <a:buNone/>
            </a:pPr>
            <a:endParaRPr sz="2400"/>
          </a:p>
          <a:p>
            <a:pPr marL="457200" lvl="0" indent="-457200" algn="l" rtl="0">
              <a:spcBef>
                <a:spcPts val="480"/>
              </a:spcBef>
              <a:spcAft>
                <a:spcPts val="0"/>
              </a:spcAft>
              <a:buSzPts val="2400"/>
              <a:buFont typeface="Arial"/>
              <a:buChar char="•"/>
            </a:pPr>
            <a:r>
              <a:rPr lang="nl-BE" sz="2400"/>
              <a:t>Workshops voor trainers gegeven door experts om hun vaardigheden te versterken.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ctrTitle"/>
          </p:nvPr>
        </p:nvSpPr>
        <p:spPr>
          <a:xfrm>
            <a:off x="274320" y="427182"/>
            <a:ext cx="7772400" cy="91497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ROL VAN OUDERS</a:t>
            </a:r>
            <a:endParaRPr/>
          </a:p>
        </p:txBody>
      </p:sp>
      <p:sp>
        <p:nvSpPr>
          <p:cNvPr id="274" name="Google Shape;274;p28"/>
          <p:cNvSpPr txBox="1">
            <a:spLocks noGrp="1"/>
          </p:cNvSpPr>
          <p:nvPr>
            <p:ph type="subTitle" idx="1"/>
          </p:nvPr>
        </p:nvSpPr>
        <p:spPr>
          <a:xfrm>
            <a:off x="457200" y="1801184"/>
            <a:ext cx="8339960" cy="38920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Betrokken derden (ouders, grootouders, voogden,…) </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Belangrijk om te weten wat wij, de atleten, willen bijleren.</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Neem een ondersteunende rol op.</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Communicatie tussen de drie partners (atleet-trainer-ouder) positief houden.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subTitle" idx="1"/>
          </p:nvPr>
        </p:nvSpPr>
        <p:spPr>
          <a:xfrm>
            <a:off x="4944140" y="706380"/>
            <a:ext cx="3476846" cy="27226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Steunende figuren om de atleet te verbeteren.</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Communicatie tussen de steunfiguren om de driehoek te versterken.</a:t>
            </a:r>
            <a:endParaRPr/>
          </a:p>
        </p:txBody>
      </p:sp>
      <p:pic>
        <p:nvPicPr>
          <p:cNvPr id="281" name="Google Shape;281;p29" descr="Afbeelding met Menselijk gezicht, kleding, glimlach, persoon&#10;&#10;Door AI gegenereerde inhoud is mogelijk onjuist."/>
          <p:cNvPicPr preferRelativeResize="0"/>
          <p:nvPr/>
        </p:nvPicPr>
        <p:blipFill rotWithShape="1">
          <a:blip r:embed="rId3">
            <a:alphaModFix/>
          </a:blip>
          <a:srcRect/>
          <a:stretch/>
        </p:blipFill>
        <p:spPr>
          <a:xfrm>
            <a:off x="-17253" y="0"/>
            <a:ext cx="457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ctrTitle"/>
          </p:nvPr>
        </p:nvSpPr>
        <p:spPr>
          <a:xfrm>
            <a:off x="283029" y="427180"/>
            <a:ext cx="8686800" cy="1673761"/>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GROEIPISTE ATLETIEK VLAANDEREN </a:t>
            </a:r>
            <a:endParaRPr/>
          </a:p>
        </p:txBody>
      </p:sp>
      <p:sp>
        <p:nvSpPr>
          <p:cNvPr id="85" name="Google Shape;85;p3"/>
          <p:cNvSpPr txBox="1">
            <a:spLocks noGrp="1"/>
          </p:cNvSpPr>
          <p:nvPr>
            <p:ph type="subTitle" idx="1"/>
          </p:nvPr>
        </p:nvSpPr>
        <p:spPr>
          <a:xfrm>
            <a:off x="283029" y="1584101"/>
            <a:ext cx="8403771" cy="33175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a:t>Mentale leerlijn hangt samen met de technische en fysieke leerlijn van een atleet.</a:t>
            </a:r>
            <a:endParaRPr/>
          </a:p>
          <a:p>
            <a:pPr marL="0" lvl="0" indent="0" algn="l" rtl="0">
              <a:spcBef>
                <a:spcPts val="480"/>
              </a:spcBef>
              <a:spcAft>
                <a:spcPts val="0"/>
              </a:spcAft>
              <a:buSzPts val="2400"/>
              <a:buNone/>
            </a:pPr>
            <a:endParaRPr sz="2400"/>
          </a:p>
          <a:p>
            <a:pPr marL="0" lvl="0" indent="0" algn="l" rtl="0">
              <a:spcBef>
                <a:spcPts val="480"/>
              </a:spcBef>
              <a:spcAft>
                <a:spcPts val="0"/>
              </a:spcAft>
              <a:buSzPts val="2400"/>
              <a:buNone/>
            </a:pPr>
            <a:r>
              <a:rPr lang="nl-BE" sz="2400"/>
              <a:t>De algehele ontwikkeling van atleten versterken om talent en levenslang sporten vast te houden.</a:t>
            </a:r>
            <a:endParaRPr/>
          </a:p>
        </p:txBody>
      </p:sp>
      <p:pic>
        <p:nvPicPr>
          <p:cNvPr id="86" name="Google Shape;86;p3" descr="Runners on start Stock Vector by ©nordfox 107635836"/>
          <p:cNvPicPr preferRelativeResize="0"/>
          <p:nvPr/>
        </p:nvPicPr>
        <p:blipFill rotWithShape="1">
          <a:blip r:embed="rId3">
            <a:alphaModFix/>
          </a:blip>
          <a:srcRect t="17107" b="33399"/>
          <a:stretch/>
        </p:blipFill>
        <p:spPr>
          <a:xfrm>
            <a:off x="0" y="4361271"/>
            <a:ext cx="9144000" cy="24967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ctrTitle"/>
          </p:nvPr>
        </p:nvSpPr>
        <p:spPr>
          <a:xfrm>
            <a:off x="240030" y="427181"/>
            <a:ext cx="7772400" cy="91497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TIPS VOOR OUDERS</a:t>
            </a:r>
            <a:endParaRPr/>
          </a:p>
        </p:txBody>
      </p:sp>
      <p:sp>
        <p:nvSpPr>
          <p:cNvPr id="288" name="Google Shape;288;p30"/>
          <p:cNvSpPr txBox="1">
            <a:spLocks noGrp="1"/>
          </p:cNvSpPr>
          <p:nvPr>
            <p:ph type="subTitle" idx="1"/>
          </p:nvPr>
        </p:nvSpPr>
        <p:spPr>
          <a:xfrm>
            <a:off x="457200" y="1342158"/>
            <a:ext cx="8229600" cy="52001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b="1"/>
              <a:t>DO’S</a:t>
            </a:r>
            <a:endParaRPr sz="2400"/>
          </a:p>
          <a:p>
            <a:pPr marL="342900" lvl="0" indent="-342900" algn="l" rtl="0">
              <a:spcBef>
                <a:spcPts val="480"/>
              </a:spcBef>
              <a:spcAft>
                <a:spcPts val="0"/>
              </a:spcAft>
              <a:buSzPts val="2400"/>
              <a:buFont typeface="Arial"/>
              <a:buChar char="•"/>
            </a:pPr>
            <a:r>
              <a:rPr lang="nl-BE" sz="2400"/>
              <a:t>Enthousiast en positief</a:t>
            </a:r>
            <a:endParaRPr/>
          </a:p>
          <a:p>
            <a:pPr marL="342900" lvl="0" indent="-342900" algn="l" rtl="0">
              <a:spcBef>
                <a:spcPts val="480"/>
              </a:spcBef>
              <a:spcAft>
                <a:spcPts val="0"/>
              </a:spcAft>
              <a:buSzPts val="2400"/>
              <a:buFont typeface="Arial"/>
              <a:buChar char="•"/>
            </a:pPr>
            <a:r>
              <a:rPr lang="nl-BE" sz="2400"/>
              <a:t>Open communicatie</a:t>
            </a:r>
            <a:endParaRPr/>
          </a:p>
          <a:p>
            <a:pPr marL="342900" lvl="0" indent="-342900" algn="l" rtl="0">
              <a:spcBef>
                <a:spcPts val="480"/>
              </a:spcBef>
              <a:spcAft>
                <a:spcPts val="0"/>
              </a:spcAft>
              <a:buSzPts val="2400"/>
              <a:buFont typeface="Arial"/>
              <a:buChar char="•"/>
            </a:pPr>
            <a:r>
              <a:rPr lang="nl-BE" sz="2400"/>
              <a:t>Respect voor visie van trainer/club</a:t>
            </a:r>
            <a:endParaRPr/>
          </a:p>
          <a:p>
            <a:pPr marL="342900" lvl="0" indent="-342900" algn="l" rtl="0">
              <a:spcBef>
                <a:spcPts val="480"/>
              </a:spcBef>
              <a:spcAft>
                <a:spcPts val="0"/>
              </a:spcAft>
              <a:buSzPts val="2400"/>
              <a:buFont typeface="Arial"/>
              <a:buChar char="•"/>
            </a:pPr>
            <a:r>
              <a:rPr lang="nl-BE" sz="2400"/>
              <a:t>Positieve, opbouwende houding</a:t>
            </a:r>
            <a:endParaRPr/>
          </a:p>
          <a:p>
            <a:pPr marL="342900" lvl="0" indent="-342900" algn="l" rtl="0">
              <a:spcBef>
                <a:spcPts val="480"/>
              </a:spcBef>
              <a:spcAft>
                <a:spcPts val="0"/>
              </a:spcAft>
              <a:buSzPts val="2400"/>
              <a:buFont typeface="Arial"/>
              <a:buChar char="•"/>
            </a:pPr>
            <a:r>
              <a:rPr lang="nl-BE" sz="2400"/>
              <a:t>Regels en afspraken naleven</a:t>
            </a:r>
            <a:endParaRPr/>
          </a:p>
          <a:p>
            <a:pPr marL="0" lvl="0" indent="0" algn="l" rtl="0">
              <a:spcBef>
                <a:spcPts val="480"/>
              </a:spcBef>
              <a:spcAft>
                <a:spcPts val="0"/>
              </a:spcAft>
              <a:buSzPts val="2400"/>
              <a:buNone/>
            </a:pPr>
            <a:br>
              <a:rPr lang="nl-BE" sz="2400"/>
            </a:br>
            <a:r>
              <a:rPr lang="nl-BE" sz="2400" b="1"/>
              <a:t>DONT’S</a:t>
            </a:r>
            <a:endParaRPr sz="2400"/>
          </a:p>
          <a:p>
            <a:pPr marL="342900" lvl="0" indent="-342900" algn="l" rtl="0">
              <a:spcBef>
                <a:spcPts val="480"/>
              </a:spcBef>
              <a:spcAft>
                <a:spcPts val="0"/>
              </a:spcAft>
              <a:buSzPts val="2400"/>
              <a:buFont typeface="Arial"/>
              <a:buChar char="•"/>
            </a:pPr>
            <a:r>
              <a:rPr lang="nl-BE" sz="2400"/>
              <a:t>Negatieve communicatie (verbaal en non-verbaal)</a:t>
            </a:r>
            <a:endParaRPr/>
          </a:p>
          <a:p>
            <a:pPr marL="342900" lvl="0" indent="-342900" algn="l" rtl="0">
              <a:spcBef>
                <a:spcPts val="480"/>
              </a:spcBef>
              <a:spcAft>
                <a:spcPts val="0"/>
              </a:spcAft>
              <a:buSzPts val="2400"/>
              <a:buFont typeface="Arial"/>
              <a:buChar char="•"/>
            </a:pPr>
            <a:r>
              <a:rPr lang="nl-BE" sz="2400"/>
              <a:t>Ruzie met juryleden of trainer</a:t>
            </a:r>
            <a:endParaRPr/>
          </a:p>
          <a:p>
            <a:pPr marL="342900" lvl="0" indent="-342900" algn="l" rtl="0">
              <a:spcBef>
                <a:spcPts val="480"/>
              </a:spcBef>
              <a:spcAft>
                <a:spcPts val="0"/>
              </a:spcAft>
              <a:buSzPts val="2400"/>
              <a:buFont typeface="Arial"/>
              <a:buChar char="•"/>
            </a:pPr>
            <a:r>
              <a:rPr lang="nl-BE" sz="2400"/>
              <a:t>Controlerend gedrag</a:t>
            </a:r>
            <a:endParaRPr/>
          </a:p>
          <a:p>
            <a:pPr marL="342900" lvl="0" indent="-342900" algn="l" rtl="0">
              <a:spcBef>
                <a:spcPts val="480"/>
              </a:spcBef>
              <a:spcAft>
                <a:spcPts val="0"/>
              </a:spcAft>
              <a:buSzPts val="2400"/>
              <a:buFont typeface="Arial"/>
              <a:buChar char="•"/>
            </a:pPr>
            <a:r>
              <a:rPr lang="nl-BE" sz="2400"/>
              <a:t>Kritiek geven aan je kind in bijzijn van anderen</a:t>
            </a:r>
            <a:endParaRPr/>
          </a:p>
          <a:p>
            <a:pPr marL="0" lvl="0" indent="0" algn="l" rtl="0">
              <a:spcBef>
                <a:spcPts val="640"/>
              </a:spcBef>
              <a:spcAft>
                <a:spcPts val="0"/>
              </a:spcAft>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a:spLocks noGrp="1"/>
          </p:cNvSpPr>
          <p:nvPr>
            <p:ph type="ctrTitle"/>
          </p:nvPr>
        </p:nvSpPr>
        <p:spPr>
          <a:xfrm>
            <a:off x="457200" y="427182"/>
            <a:ext cx="7772400" cy="91497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MEER INFO NODIG OF VRAGEN?</a:t>
            </a:r>
            <a:endParaRPr/>
          </a:p>
        </p:txBody>
      </p:sp>
      <p:sp>
        <p:nvSpPr>
          <p:cNvPr id="295" name="Google Shape;295;p31"/>
          <p:cNvSpPr txBox="1">
            <a:spLocks noGrp="1"/>
          </p:cNvSpPr>
          <p:nvPr>
            <p:ph type="subTitle" idx="1"/>
          </p:nvPr>
        </p:nvSpPr>
        <p:spPr>
          <a:xfrm>
            <a:off x="457200" y="1499544"/>
            <a:ext cx="6400800" cy="12102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a:t>Neem contact op met de clubverantwoordelijke of het aanspreekpunt voor mentale vaadigheden.</a:t>
            </a:r>
            <a:endParaRPr/>
          </a:p>
        </p:txBody>
      </p:sp>
      <p:pic>
        <p:nvPicPr>
          <p:cNvPr id="296" name="Google Shape;296;p31" descr="Afbeelding met persoon, kleding, atletiek, sport&#10;&#10;Door AI gegenereerde inhoud is mogelijk onjuist."/>
          <p:cNvPicPr preferRelativeResize="0"/>
          <p:nvPr/>
        </p:nvPicPr>
        <p:blipFill rotWithShape="1">
          <a:blip r:embed="rId3">
            <a:alphaModFix/>
          </a:blip>
          <a:srcRect/>
          <a:stretch/>
        </p:blipFill>
        <p:spPr>
          <a:xfrm>
            <a:off x="457200" y="2898475"/>
            <a:ext cx="5777543" cy="38516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subTitle" idx="1"/>
          </p:nvPr>
        </p:nvSpPr>
        <p:spPr>
          <a:xfrm>
            <a:off x="457200" y="1342158"/>
            <a:ext cx="6400800" cy="4626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dirty="0"/>
              <a:t>Website groeipiste van atletiek Vlaanderen, hier vindt je:</a:t>
            </a:r>
            <a:endParaRPr dirty="0"/>
          </a:p>
          <a:p>
            <a:pPr marL="0" lvl="0" indent="0" algn="l" rtl="0">
              <a:spcBef>
                <a:spcPts val="480"/>
              </a:spcBef>
              <a:spcAft>
                <a:spcPts val="0"/>
              </a:spcAft>
              <a:buSzPts val="2400"/>
              <a:buNone/>
            </a:pPr>
            <a:endParaRPr sz="2400" dirty="0"/>
          </a:p>
          <a:p>
            <a:pPr marL="457200" lvl="0" indent="-457200" algn="l" rtl="0">
              <a:spcBef>
                <a:spcPts val="480"/>
              </a:spcBef>
              <a:spcAft>
                <a:spcPts val="0"/>
              </a:spcAft>
              <a:buSzPts val="2400"/>
              <a:buFont typeface="Arial"/>
              <a:buChar char="•"/>
            </a:pPr>
            <a:r>
              <a:rPr lang="nl-BE" sz="2400" dirty="0"/>
              <a:t>Algemene uitleg over de mentale leerlijn.</a:t>
            </a:r>
            <a:endParaRPr dirty="0"/>
          </a:p>
          <a:p>
            <a:pPr marL="457200" lvl="0" indent="-304800" algn="l" rtl="0">
              <a:spcBef>
                <a:spcPts val="480"/>
              </a:spcBef>
              <a:spcAft>
                <a:spcPts val="0"/>
              </a:spcAft>
              <a:buSzPts val="2400"/>
              <a:buFont typeface="Arial"/>
              <a:buNone/>
            </a:pPr>
            <a:endParaRPr sz="2400" dirty="0"/>
          </a:p>
          <a:p>
            <a:pPr marL="457200" lvl="0" indent="-457200" algn="l" rtl="0">
              <a:spcBef>
                <a:spcPts val="480"/>
              </a:spcBef>
              <a:spcAft>
                <a:spcPts val="0"/>
              </a:spcAft>
              <a:buSzPts val="2400"/>
              <a:buFont typeface="Arial"/>
              <a:buChar char="•"/>
            </a:pPr>
            <a:r>
              <a:rPr lang="nl-BE" sz="2400" dirty="0"/>
              <a:t>Per fase (LTAD-model) extra uitleg.</a:t>
            </a:r>
          </a:p>
          <a:p>
            <a:pPr marL="457200" lvl="0" indent="-457200" algn="l" rtl="0">
              <a:spcBef>
                <a:spcPts val="480"/>
              </a:spcBef>
              <a:spcAft>
                <a:spcPts val="0"/>
              </a:spcAft>
              <a:buSzPts val="2400"/>
              <a:buFont typeface="Arial"/>
              <a:buChar char="•"/>
            </a:pPr>
            <a:endParaRPr lang="nl-BE" sz="2400" dirty="0"/>
          </a:p>
          <a:p>
            <a:pPr marL="457200" lvl="0" indent="-457200" algn="l" rtl="0">
              <a:spcBef>
                <a:spcPts val="480"/>
              </a:spcBef>
              <a:spcAft>
                <a:spcPts val="0"/>
              </a:spcAft>
              <a:buSzPts val="2400"/>
              <a:buFont typeface="Arial"/>
              <a:buChar char="•"/>
            </a:pPr>
            <a:r>
              <a:rPr lang="nl-BE" sz="2400" dirty="0"/>
              <a:t>Mentale leelrijn van de atleet en de trainer per fase.</a:t>
            </a:r>
            <a:endParaRPr dirty="0"/>
          </a:p>
          <a:p>
            <a:pPr marL="457200" lvl="0" indent="-304800" algn="l" rtl="0">
              <a:spcBef>
                <a:spcPts val="480"/>
              </a:spcBef>
              <a:spcAft>
                <a:spcPts val="0"/>
              </a:spcAft>
              <a:buSzPts val="2400"/>
              <a:buFont typeface="Arial"/>
              <a:buNone/>
            </a:pPr>
            <a:endParaRPr sz="2400" dirty="0"/>
          </a:p>
          <a:p>
            <a:pPr marL="457200" lvl="0" indent="-457200" algn="l" rtl="0">
              <a:spcBef>
                <a:spcPts val="480"/>
              </a:spcBef>
              <a:spcAft>
                <a:spcPts val="0"/>
              </a:spcAft>
              <a:buSzPts val="2400"/>
              <a:buFont typeface="Arial"/>
              <a:buChar char="•"/>
            </a:pPr>
            <a:r>
              <a:rPr lang="nl-BE" sz="2400" dirty="0"/>
              <a:t>Mogelijkheid tot contact opnemen met het expertenteam.</a:t>
            </a:r>
            <a:endParaRPr dirty="0"/>
          </a:p>
        </p:txBody>
      </p:sp>
      <p:sp>
        <p:nvSpPr>
          <p:cNvPr id="303" name="Google Shape;303;p32"/>
          <p:cNvSpPr txBox="1">
            <a:spLocks noGrp="1"/>
          </p:cNvSpPr>
          <p:nvPr>
            <p:ph type="ctrTitle"/>
          </p:nvPr>
        </p:nvSpPr>
        <p:spPr>
          <a:xfrm>
            <a:off x="457200" y="427182"/>
            <a:ext cx="7772400" cy="914977"/>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MEER INFO NODIG OF VRAGEN?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ctrTitle"/>
          </p:nvPr>
        </p:nvSpPr>
        <p:spPr>
          <a:xfrm>
            <a:off x="457200" y="427182"/>
            <a:ext cx="7772400" cy="2863273"/>
          </a:xfrm>
          <a:prstGeom prst="rect">
            <a:avLst/>
          </a:prstGeom>
          <a:noFill/>
          <a:ln>
            <a:noFill/>
          </a:ln>
        </p:spPr>
        <p:txBody>
          <a:bodyPr spcFirstLastPara="1" wrap="square" lIns="91425" tIns="45700" rIns="91425" bIns="45700" anchor="t" anchorCtr="0">
            <a:noAutofit/>
          </a:bodyPr>
          <a:lstStyle/>
          <a:p>
            <a:pPr marL="0" lvl="0" indent="0" algn="l" rtl="0">
              <a:lnSpc>
                <a:spcPct val="90277"/>
              </a:lnSpc>
              <a:spcBef>
                <a:spcPts val="0"/>
              </a:spcBef>
              <a:spcAft>
                <a:spcPts val="0"/>
              </a:spcAft>
              <a:buNone/>
            </a:pPr>
            <a:endParaRPr/>
          </a:p>
        </p:txBody>
      </p:sp>
      <p:sp>
        <p:nvSpPr>
          <p:cNvPr id="93" name="Google Shape;93;p4"/>
          <p:cNvSpPr txBox="1">
            <a:spLocks noGrp="1"/>
          </p:cNvSpPr>
          <p:nvPr>
            <p:ph type="subTitle" idx="1"/>
          </p:nvPr>
        </p:nvSpPr>
        <p:spPr>
          <a:xfrm>
            <a:off x="469900" y="5295900"/>
            <a:ext cx="6400800" cy="12896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nl-BE" sz="2400"/>
              <a:t>Promovideo groeipiste Atletiek Vlaanderen</a:t>
            </a:r>
            <a:endParaRPr/>
          </a:p>
        </p:txBody>
      </p:sp>
      <p:pic>
        <p:nvPicPr>
          <p:cNvPr id="94" name="Google Shape;94;p4"/>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ctrTitle"/>
          </p:nvPr>
        </p:nvSpPr>
        <p:spPr>
          <a:xfrm>
            <a:off x="262890" y="491320"/>
            <a:ext cx="7772400" cy="835561"/>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LTAD –MODEL</a:t>
            </a:r>
            <a:endParaRPr/>
          </a:p>
        </p:txBody>
      </p:sp>
      <p:sp>
        <p:nvSpPr>
          <p:cNvPr id="101" name="Google Shape;101;p5"/>
          <p:cNvSpPr txBox="1">
            <a:spLocks noGrp="1"/>
          </p:cNvSpPr>
          <p:nvPr>
            <p:ph type="subTitle" idx="1"/>
          </p:nvPr>
        </p:nvSpPr>
        <p:spPr>
          <a:xfrm>
            <a:off x="457200" y="3763240"/>
            <a:ext cx="7854846" cy="218565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Verschil jongens-meisjes</a:t>
            </a:r>
            <a:endParaRPr/>
          </a:p>
          <a:p>
            <a:pPr marL="342900" lvl="0" indent="-342900" algn="l" rtl="0">
              <a:spcBef>
                <a:spcPts val="480"/>
              </a:spcBef>
              <a:spcAft>
                <a:spcPts val="0"/>
              </a:spcAft>
              <a:buSzPts val="2400"/>
              <a:buFont typeface="Arial"/>
              <a:buChar char="•"/>
            </a:pPr>
            <a:r>
              <a:rPr lang="nl-BE" sz="2400"/>
              <a:t>Biologische groei tov leeftijd</a:t>
            </a:r>
            <a:endParaRPr/>
          </a:p>
          <a:p>
            <a:pPr marL="342900" lvl="0" indent="-342900" algn="l" rtl="0">
              <a:spcBef>
                <a:spcPts val="480"/>
              </a:spcBef>
              <a:spcAft>
                <a:spcPts val="0"/>
              </a:spcAft>
              <a:buSzPts val="2400"/>
              <a:buFont typeface="Arial"/>
              <a:buChar char="•"/>
            </a:pPr>
            <a:r>
              <a:rPr lang="nl-BE" sz="2400"/>
              <a:t>Verschillende mogelijkheden (recreatief of competitie)</a:t>
            </a:r>
            <a:endParaRPr/>
          </a:p>
          <a:p>
            <a:pPr marL="342900" lvl="0" indent="-342900" algn="l" rtl="0">
              <a:spcBef>
                <a:spcPts val="480"/>
              </a:spcBef>
              <a:spcAft>
                <a:spcPts val="0"/>
              </a:spcAft>
              <a:buSzPts val="2400"/>
              <a:buFont typeface="Arial"/>
              <a:buChar char="•"/>
            </a:pPr>
            <a:r>
              <a:rPr lang="nl-BE" sz="2400"/>
              <a:t>Focus op de fasen met de grootste impact van ouders</a:t>
            </a:r>
            <a:endParaRPr/>
          </a:p>
          <a:p>
            <a:pPr marL="0" lvl="0" indent="0" algn="l" rtl="0">
              <a:spcBef>
                <a:spcPts val="640"/>
              </a:spcBef>
              <a:spcAft>
                <a:spcPts val="0"/>
              </a:spcAft>
              <a:buSzPts val="3200"/>
              <a:buNone/>
            </a:pPr>
            <a:endParaRPr/>
          </a:p>
        </p:txBody>
      </p:sp>
      <p:graphicFrame>
        <p:nvGraphicFramePr>
          <p:cNvPr id="102" name="Google Shape;102;p5"/>
          <p:cNvGraphicFramePr/>
          <p:nvPr/>
        </p:nvGraphicFramePr>
        <p:xfrm>
          <a:off x="374754" y="1342159"/>
          <a:ext cx="7937275" cy="2185700"/>
        </p:xfrm>
        <a:graphic>
          <a:graphicData uri="http://schemas.openxmlformats.org/drawingml/2006/table">
            <a:tbl>
              <a:tblPr>
                <a:noFill/>
                <a:tableStyleId>{E875406D-EFF3-4DA5-972D-BAC4738A5644}</a:tableStyleId>
              </a:tblPr>
              <a:tblGrid>
                <a:gridCol w="1254875">
                  <a:extLst>
                    <a:ext uri="{9D8B030D-6E8A-4147-A177-3AD203B41FA5}">
                      <a16:colId xmlns:a16="http://schemas.microsoft.com/office/drawing/2014/main" val="20000"/>
                    </a:ext>
                  </a:extLst>
                </a:gridCol>
                <a:gridCol w="1254875">
                  <a:extLst>
                    <a:ext uri="{9D8B030D-6E8A-4147-A177-3AD203B41FA5}">
                      <a16:colId xmlns:a16="http://schemas.microsoft.com/office/drawing/2014/main" val="20001"/>
                    </a:ext>
                  </a:extLst>
                </a:gridCol>
                <a:gridCol w="974900">
                  <a:extLst>
                    <a:ext uri="{9D8B030D-6E8A-4147-A177-3AD203B41FA5}">
                      <a16:colId xmlns:a16="http://schemas.microsoft.com/office/drawing/2014/main" val="20002"/>
                    </a:ext>
                  </a:extLst>
                </a:gridCol>
                <a:gridCol w="933500">
                  <a:extLst>
                    <a:ext uri="{9D8B030D-6E8A-4147-A177-3AD203B41FA5}">
                      <a16:colId xmlns:a16="http://schemas.microsoft.com/office/drawing/2014/main" val="20003"/>
                    </a:ext>
                  </a:extLst>
                </a:gridCol>
                <a:gridCol w="888150">
                  <a:extLst>
                    <a:ext uri="{9D8B030D-6E8A-4147-A177-3AD203B41FA5}">
                      <a16:colId xmlns:a16="http://schemas.microsoft.com/office/drawing/2014/main" val="20004"/>
                    </a:ext>
                  </a:extLst>
                </a:gridCol>
                <a:gridCol w="1020250">
                  <a:extLst>
                    <a:ext uri="{9D8B030D-6E8A-4147-A177-3AD203B41FA5}">
                      <a16:colId xmlns:a16="http://schemas.microsoft.com/office/drawing/2014/main" val="20005"/>
                    </a:ext>
                  </a:extLst>
                </a:gridCol>
                <a:gridCol w="671300">
                  <a:extLst>
                    <a:ext uri="{9D8B030D-6E8A-4147-A177-3AD203B41FA5}">
                      <a16:colId xmlns:a16="http://schemas.microsoft.com/office/drawing/2014/main" val="20006"/>
                    </a:ext>
                  </a:extLst>
                </a:gridCol>
                <a:gridCol w="939425">
                  <a:extLst>
                    <a:ext uri="{9D8B030D-6E8A-4147-A177-3AD203B41FA5}">
                      <a16:colId xmlns:a16="http://schemas.microsoft.com/office/drawing/2014/main" val="20007"/>
                    </a:ext>
                  </a:extLst>
                </a:gridCol>
              </a:tblGrid>
              <a:tr h="305450">
                <a:tc>
                  <a:txBody>
                    <a:bodyPr/>
                    <a:lstStyle/>
                    <a:p>
                      <a:pPr marL="0" marR="0" lvl="0" indent="0" algn="ctr" rtl="0">
                        <a:spcBef>
                          <a:spcPts val="0"/>
                        </a:spcBef>
                        <a:spcAft>
                          <a:spcPts val="0"/>
                        </a:spcAft>
                        <a:buNone/>
                      </a:pPr>
                      <a:r>
                        <a:rPr lang="nl-BE" sz="1000" u="none" strike="noStrike" cap="none"/>
                        <a:t>FASE 1</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FASE 2</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FASE 3</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FASE 4 </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FASE 5</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FASE 6</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FASE 7</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FASE X</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extLst>
                  <a:ext uri="{0D108BD9-81ED-4DB2-BD59-A6C34878D82A}">
                    <a16:rowId xmlns:a16="http://schemas.microsoft.com/office/drawing/2014/main" val="10000"/>
                  </a:ext>
                </a:extLst>
              </a:tr>
              <a:tr h="787400">
                <a:tc>
                  <a:txBody>
                    <a:bodyPr/>
                    <a:lstStyle/>
                    <a:p>
                      <a:pPr marL="0" marR="0" lvl="0" indent="0" algn="ctr" rtl="0">
                        <a:spcBef>
                          <a:spcPts val="0"/>
                        </a:spcBef>
                        <a:spcAft>
                          <a:spcPts val="0"/>
                        </a:spcAft>
                        <a:buNone/>
                      </a:pPr>
                      <a:r>
                        <a:rPr lang="nl-BE" sz="1000" u="none" strike="noStrike" cap="none"/>
                        <a:t>Fundamentals 1</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Fundamentals 2</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Leren om te trainen</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Trainen om te trainen</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Leren voor competitie</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Trainen voor competitie</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Trainen om te winnen</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Levenslang sporten</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extLst>
                  <a:ext uri="{0D108BD9-81ED-4DB2-BD59-A6C34878D82A}">
                    <a16:rowId xmlns:a16="http://schemas.microsoft.com/office/drawing/2014/main" val="10001"/>
                  </a:ext>
                </a:extLst>
              </a:tr>
              <a:tr h="546425">
                <a:tc>
                  <a:txBody>
                    <a:bodyPr/>
                    <a:lstStyle/>
                    <a:p>
                      <a:pPr marL="0" marR="0" lvl="0" indent="0" algn="ctr" rtl="0">
                        <a:spcBef>
                          <a:spcPts val="0"/>
                        </a:spcBef>
                        <a:spcAft>
                          <a:spcPts val="0"/>
                        </a:spcAft>
                        <a:buNone/>
                      </a:pPr>
                      <a:r>
                        <a:rPr lang="nl-BE" sz="1000" u="none" strike="noStrike" cap="none"/>
                        <a:t>6-8 jaar</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8-10 jaar</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V: 10-11 j / M: 10-12j</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V: 11-15 j / M: 12-16j</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V: 15-17j / M: 16-18j</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V: 17-20j / M: 18-20j</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+20j</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+14j</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extLst>
                  <a:ext uri="{0D108BD9-81ED-4DB2-BD59-A6C34878D82A}">
                    <a16:rowId xmlns:a16="http://schemas.microsoft.com/office/drawing/2014/main" val="10002"/>
                  </a:ext>
                </a:extLst>
              </a:tr>
              <a:tr h="546425">
                <a:tc>
                  <a:txBody>
                    <a:bodyPr/>
                    <a:lstStyle/>
                    <a:p>
                      <a:pPr marL="0" marR="0" lvl="0" indent="0" algn="ctr" rtl="0">
                        <a:spcBef>
                          <a:spcPts val="0"/>
                        </a:spcBef>
                        <a:spcAft>
                          <a:spcPts val="0"/>
                        </a:spcAft>
                        <a:buNone/>
                      </a:pPr>
                      <a:r>
                        <a:rPr lang="nl-BE" sz="1000" u="none" strike="noStrike" cap="none"/>
                        <a:t>KAN</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BEN</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PUP</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 MIN/CAD</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SCHOL</a:t>
                      </a:r>
                      <a:endParaRPr sz="1000" b="1" i="0" u="none" strike="noStrike" cap="none">
                        <a:solidFill>
                          <a:srgbClr val="000000"/>
                        </a:solidFill>
                        <a:latin typeface="Calibri"/>
                        <a:ea typeface="Calibri"/>
                        <a:cs typeface="Calibri"/>
                        <a:sym typeface="Calibri"/>
                      </a:endParaRPr>
                    </a:p>
                  </a:txBody>
                  <a:tcPr marL="4000" marR="4000" marT="4000" marB="0" anchor="ctr"/>
                </a:tc>
                <a:tc>
                  <a:txBody>
                    <a:bodyPr/>
                    <a:lstStyle/>
                    <a:p>
                      <a:pPr marL="0" marR="0" lvl="0" indent="0" algn="ctr" rtl="0">
                        <a:spcBef>
                          <a:spcPts val="0"/>
                        </a:spcBef>
                        <a:spcAft>
                          <a:spcPts val="0"/>
                        </a:spcAft>
                        <a:buNone/>
                      </a:pPr>
                      <a:r>
                        <a:rPr lang="nl-BE" sz="1000" u="none" strike="noStrike" cap="none"/>
                        <a:t>JUN / 1ste SEN</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SEN</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tc>
                  <a:txBody>
                    <a:bodyPr/>
                    <a:lstStyle/>
                    <a:p>
                      <a:pPr marL="0" marR="0" lvl="0" indent="0" algn="ctr" rtl="0">
                        <a:spcBef>
                          <a:spcPts val="0"/>
                        </a:spcBef>
                        <a:spcAft>
                          <a:spcPts val="0"/>
                        </a:spcAft>
                        <a:buNone/>
                      </a:pPr>
                      <a:r>
                        <a:rPr lang="nl-BE" sz="1000" u="none" strike="noStrike" cap="none"/>
                        <a:t>Cadet of ouder</a:t>
                      </a:r>
                      <a:endParaRPr sz="1000" b="1" i="0" u="none" strike="noStrike" cap="none">
                        <a:solidFill>
                          <a:srgbClr val="000000"/>
                        </a:solidFill>
                        <a:latin typeface="Calibri"/>
                        <a:ea typeface="Calibri"/>
                        <a:cs typeface="Calibri"/>
                        <a:sym typeface="Calibri"/>
                      </a:endParaRPr>
                    </a:p>
                  </a:txBody>
                  <a:tcPr marL="4000" marR="4000" marT="4000" marB="0" anchor="ctr">
                    <a:solidFill>
                      <a:srgbClr val="D8D8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ctrTitle"/>
          </p:nvPr>
        </p:nvSpPr>
        <p:spPr>
          <a:xfrm>
            <a:off x="251459" y="427183"/>
            <a:ext cx="8207829" cy="1752601"/>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WAAROM DEZE MENTALE LEERLIJN?</a:t>
            </a:r>
            <a:endParaRPr/>
          </a:p>
        </p:txBody>
      </p:sp>
      <p:sp>
        <p:nvSpPr>
          <p:cNvPr id="109" name="Google Shape;109;p6"/>
          <p:cNvSpPr txBox="1">
            <a:spLocks noGrp="1"/>
          </p:cNvSpPr>
          <p:nvPr>
            <p:ph type="subTitle" idx="1"/>
          </p:nvPr>
        </p:nvSpPr>
        <p:spPr>
          <a:xfrm>
            <a:off x="457200" y="2179782"/>
            <a:ext cx="8207828" cy="42510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Fundament van duurzame ontwikkeling</a:t>
            </a:r>
            <a:endParaRPr/>
          </a:p>
          <a:p>
            <a:pPr marL="342900" lvl="0" indent="-342900" algn="l" rtl="0">
              <a:spcBef>
                <a:spcPts val="480"/>
              </a:spcBef>
              <a:spcAft>
                <a:spcPts val="0"/>
              </a:spcAft>
              <a:buSzPts val="2400"/>
              <a:buFont typeface="Arial"/>
              <a:buChar char="•"/>
            </a:pPr>
            <a:r>
              <a:rPr lang="nl-BE" sz="2400"/>
              <a:t>Presteren onder druk (topsport)</a:t>
            </a:r>
            <a:endParaRPr/>
          </a:p>
          <a:p>
            <a:pPr marL="342900" lvl="0" indent="-342900" algn="l" rtl="0">
              <a:spcBef>
                <a:spcPts val="480"/>
              </a:spcBef>
              <a:spcAft>
                <a:spcPts val="0"/>
              </a:spcAft>
              <a:buSzPts val="2400"/>
              <a:buFont typeface="Arial"/>
              <a:buChar char="•"/>
            </a:pPr>
            <a:r>
              <a:rPr lang="nl-BE" sz="2400"/>
              <a:t>Sportplezier en gezondheid behouden</a:t>
            </a:r>
            <a:endParaRPr/>
          </a:p>
          <a:p>
            <a:pPr marL="342900" lvl="0" indent="-342900" algn="l" rtl="0">
              <a:spcBef>
                <a:spcPts val="480"/>
              </a:spcBef>
              <a:spcAft>
                <a:spcPts val="0"/>
              </a:spcAft>
              <a:buSzPts val="2400"/>
              <a:buFont typeface="Arial"/>
              <a:buChar char="•"/>
            </a:pPr>
            <a:r>
              <a:rPr lang="nl-BE" sz="2400"/>
              <a:t>Optimaal funcitoneren (op elk niveau)</a:t>
            </a:r>
            <a:endParaRPr/>
          </a:p>
          <a:p>
            <a:pPr marL="342900" lvl="0" indent="-342900" algn="l" rtl="0">
              <a:spcBef>
                <a:spcPts val="480"/>
              </a:spcBef>
              <a:spcAft>
                <a:spcPts val="0"/>
              </a:spcAft>
              <a:buSzPts val="2400"/>
              <a:buFont typeface="Arial"/>
              <a:buChar char="•"/>
            </a:pPr>
            <a:r>
              <a:rPr lang="nl-BE" sz="2400"/>
              <a:t>Mentale vaardigheden versterken evenzeer buiten de sport.</a:t>
            </a:r>
            <a:endParaRPr/>
          </a:p>
        </p:txBody>
      </p:sp>
      <p:pic>
        <p:nvPicPr>
          <p:cNvPr id="110" name="Google Shape;110;p6" descr="Weerbaarheid – Get Flex"/>
          <p:cNvPicPr preferRelativeResize="0"/>
          <p:nvPr/>
        </p:nvPicPr>
        <p:blipFill rotWithShape="1">
          <a:blip r:embed="rId3">
            <a:alphaModFix/>
          </a:blip>
          <a:srcRect b="15429"/>
          <a:stretch/>
        </p:blipFill>
        <p:spPr>
          <a:xfrm>
            <a:off x="1797050" y="4516583"/>
            <a:ext cx="5549900" cy="23414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ctrTitle"/>
          </p:nvPr>
        </p:nvSpPr>
        <p:spPr>
          <a:xfrm>
            <a:off x="250371" y="415753"/>
            <a:ext cx="7772400" cy="2479304"/>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FUNDAMENT VAN DUURZAME ONTWIKKELING</a:t>
            </a:r>
            <a:endParaRPr/>
          </a:p>
        </p:txBody>
      </p:sp>
      <p:sp>
        <p:nvSpPr>
          <p:cNvPr id="117" name="Google Shape;117;p7"/>
          <p:cNvSpPr txBox="1">
            <a:spLocks noGrp="1"/>
          </p:cNvSpPr>
          <p:nvPr>
            <p:ph type="subTitle" idx="1"/>
          </p:nvPr>
        </p:nvSpPr>
        <p:spPr>
          <a:xfrm>
            <a:off x="457200" y="2309090"/>
            <a:ext cx="8436429" cy="328484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Mentale vaardigheden zoals stressmanagement, focus en emotiebeheersing vormen de psychologische basis van sportprestaties.</a:t>
            </a:r>
            <a:endParaRPr/>
          </a:p>
          <a:p>
            <a:pPr marL="342900" lvl="0" indent="-190500" algn="l" rtl="0">
              <a:spcBef>
                <a:spcPts val="480"/>
              </a:spcBef>
              <a:spcAft>
                <a:spcPts val="0"/>
              </a:spcAft>
              <a:buSzPts val="2400"/>
              <a:buFont typeface="Arial"/>
              <a:buNone/>
            </a:pPr>
            <a:endParaRPr sz="2400"/>
          </a:p>
          <a:p>
            <a:pPr marL="342900" lvl="0" indent="-342900" algn="l" rtl="0">
              <a:spcBef>
                <a:spcPts val="480"/>
              </a:spcBef>
              <a:spcAft>
                <a:spcPts val="0"/>
              </a:spcAft>
              <a:buSzPts val="2400"/>
              <a:buFont typeface="Arial"/>
              <a:buChar char="•"/>
            </a:pPr>
            <a:r>
              <a:rPr lang="nl-BE" sz="2400"/>
              <a:t>Ze ondersteunen niet alleen prestaties op korte termijn, maar ook de langdurige ontwikkeling en het welzijn van de atleet.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ctrTitle"/>
          </p:nvPr>
        </p:nvSpPr>
        <p:spPr>
          <a:xfrm>
            <a:off x="228600" y="427183"/>
            <a:ext cx="8686800" cy="1869704"/>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PRESTEREN ONDER DRUK (TOPSPORT)</a:t>
            </a:r>
            <a:endParaRPr/>
          </a:p>
        </p:txBody>
      </p:sp>
      <p:sp>
        <p:nvSpPr>
          <p:cNvPr id="124" name="Google Shape;124;p8"/>
          <p:cNvSpPr txBox="1">
            <a:spLocks noGrp="1"/>
          </p:cNvSpPr>
          <p:nvPr>
            <p:ph type="subTitle" idx="1"/>
          </p:nvPr>
        </p:nvSpPr>
        <p:spPr>
          <a:xfrm>
            <a:off x="348341" y="2296887"/>
            <a:ext cx="8371115" cy="3683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Mentale vaardigheden maken het verschil tussen goed en uitmuntend.</a:t>
            </a:r>
            <a:endParaRPr/>
          </a:p>
          <a:p>
            <a:pPr marL="342900" lvl="0" indent="-342900" algn="l" rtl="0">
              <a:spcBef>
                <a:spcPts val="480"/>
              </a:spcBef>
              <a:spcAft>
                <a:spcPts val="0"/>
              </a:spcAft>
              <a:buSzPts val="2400"/>
              <a:buFont typeface="Arial"/>
              <a:buChar char="•"/>
            </a:pPr>
            <a:r>
              <a:rPr lang="nl-BE" sz="2400"/>
              <a:t>Stressmanagement stelt de atleet in staat om met druk van publiek, media, verwachtingen en zichzelf om te gaan.</a:t>
            </a:r>
            <a:endParaRPr sz="2400" u="sng"/>
          </a:p>
          <a:p>
            <a:pPr marL="342900" lvl="0" indent="-342900" algn="l" rtl="0">
              <a:spcBef>
                <a:spcPts val="480"/>
              </a:spcBef>
              <a:spcAft>
                <a:spcPts val="0"/>
              </a:spcAft>
              <a:buSzPts val="2400"/>
              <a:buFont typeface="Arial"/>
              <a:buChar char="•"/>
            </a:pPr>
            <a:r>
              <a:rPr lang="nl-BE" sz="2400"/>
              <a:t>Focus helpt om tijdens wedstrijden de juiste keuzes te maken, aandacht te houden bij de taak en afleiding te negeren.</a:t>
            </a:r>
            <a:endParaRPr sz="2400" u="sng"/>
          </a:p>
          <a:p>
            <a:pPr marL="342900" lvl="0" indent="-342900" algn="l" rtl="0">
              <a:spcBef>
                <a:spcPts val="480"/>
              </a:spcBef>
              <a:spcAft>
                <a:spcPts val="0"/>
              </a:spcAft>
              <a:buSzPts val="2400"/>
              <a:buFont typeface="Arial"/>
              <a:buChar char="•"/>
            </a:pPr>
            <a:r>
              <a:rPr lang="nl-BE" sz="2400"/>
              <a:t>Emotie- en gedachtemanagement is essentieel om faalangst, frustratie of zelftwijfel te reguleren.</a:t>
            </a:r>
            <a:endParaRPr sz="2400" u="sng"/>
          </a:p>
          <a:p>
            <a:pPr marL="0" lvl="0" indent="0" algn="l" rtl="0">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ctrTitle"/>
          </p:nvPr>
        </p:nvSpPr>
        <p:spPr>
          <a:xfrm>
            <a:off x="250372" y="502804"/>
            <a:ext cx="8534399" cy="1630218"/>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None/>
            </a:pPr>
            <a:r>
              <a:rPr lang="nl-BE" sz="4000"/>
              <a:t>SPORTPLEZIER EN GEZONDHEID</a:t>
            </a:r>
            <a:endParaRPr/>
          </a:p>
        </p:txBody>
      </p:sp>
      <p:sp>
        <p:nvSpPr>
          <p:cNvPr id="131" name="Google Shape;131;p9"/>
          <p:cNvSpPr txBox="1">
            <a:spLocks noGrp="1"/>
          </p:cNvSpPr>
          <p:nvPr>
            <p:ph type="subTitle" idx="1"/>
          </p:nvPr>
        </p:nvSpPr>
        <p:spPr>
          <a:xfrm>
            <a:off x="337457" y="2133022"/>
            <a:ext cx="8447314" cy="472497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nl-BE" sz="2400"/>
              <a:t>Positieve sportbeleving: Door zelfreflectie en aandachtstraining leert een sporter genieten van het proces.</a:t>
            </a:r>
            <a:endParaRPr/>
          </a:p>
          <a:p>
            <a:pPr marL="342900" lvl="0" indent="-190500" algn="l" rtl="0">
              <a:spcBef>
                <a:spcPts val="480"/>
              </a:spcBef>
              <a:spcAft>
                <a:spcPts val="0"/>
              </a:spcAft>
              <a:buSzPts val="2400"/>
              <a:buFont typeface="Arial"/>
              <a:buNone/>
            </a:pPr>
            <a:endParaRPr sz="2400" u="sng"/>
          </a:p>
          <a:p>
            <a:pPr marL="342900" lvl="0" indent="-342900" algn="l" rtl="0">
              <a:spcBef>
                <a:spcPts val="480"/>
              </a:spcBef>
              <a:spcAft>
                <a:spcPts val="0"/>
              </a:spcAft>
              <a:buSzPts val="2400"/>
              <a:buFont typeface="Arial"/>
              <a:buChar char="•"/>
            </a:pPr>
            <a:r>
              <a:rPr lang="nl-BE" sz="2400"/>
              <a:t>Omgaan met tegenslagen: Blessures, prestatiedips of ouder worden vragen mentale veerkracht.</a:t>
            </a:r>
            <a:endParaRPr/>
          </a:p>
          <a:p>
            <a:pPr marL="342900" lvl="0" indent="-190500" algn="l" rtl="0">
              <a:spcBef>
                <a:spcPts val="480"/>
              </a:spcBef>
              <a:spcAft>
                <a:spcPts val="0"/>
              </a:spcAft>
              <a:buSzPts val="2400"/>
              <a:buFont typeface="Arial"/>
              <a:buNone/>
            </a:pPr>
            <a:endParaRPr sz="2400" u="sng"/>
          </a:p>
          <a:p>
            <a:pPr marL="342900" lvl="0" indent="-342900" algn="l" rtl="0">
              <a:spcBef>
                <a:spcPts val="480"/>
              </a:spcBef>
              <a:spcAft>
                <a:spcPts val="0"/>
              </a:spcAft>
              <a:buSzPts val="2400"/>
              <a:buFont typeface="Arial"/>
              <a:buChar char="•"/>
            </a:pPr>
            <a:r>
              <a:rPr lang="nl-BE" sz="2400"/>
              <a:t>Mentale ontspanning: Sport wordt een kanaal voor stressreductie in het dagelijks leven, niet een bron ervan.</a:t>
            </a:r>
            <a:endParaRPr sz="2400" u="sng"/>
          </a:p>
          <a:p>
            <a:pPr marL="0" lvl="0" indent="0" algn="l" rtl="0">
              <a:spcBef>
                <a:spcPts val="640"/>
              </a:spcBef>
              <a:spcAft>
                <a:spcPts val="0"/>
              </a:spcAft>
              <a:buSzPts val="3200"/>
              <a:buNone/>
            </a:pPr>
            <a:endParaRPr/>
          </a:p>
        </p:txBody>
      </p:sp>
    </p:spTree>
  </p:cSld>
  <p:clrMapOvr>
    <a:masterClrMapping/>
  </p:clrMapOvr>
</p:sld>
</file>

<file path=ppt/theme/theme1.xml><?xml version="1.0" encoding="utf-8"?>
<a:theme xmlns:a="http://schemas.openxmlformats.org/drawingml/2006/main" name="VlaamseAtletiekliga">
  <a:themeElements>
    <a:clrScheme name="Aangepast 1">
      <a:dk1>
        <a:srgbClr val="000000"/>
      </a:dk1>
      <a:lt1>
        <a:srgbClr val="FFFFFF"/>
      </a:lt1>
      <a:dk2>
        <a:srgbClr val="32327D"/>
      </a:dk2>
      <a:lt2>
        <a:srgbClr val="D2E6FF"/>
      </a:lt2>
      <a:accent1>
        <a:srgbClr val="E6641E"/>
      </a:accent1>
      <a:accent2>
        <a:srgbClr val="BECD32"/>
      </a:accent2>
      <a:accent3>
        <a:srgbClr val="821E7D"/>
      </a:accent3>
      <a:accent4>
        <a:srgbClr val="FFE10A"/>
      </a:accent4>
      <a:accent5>
        <a:srgbClr val="FFE10A"/>
      </a:accent5>
      <a:accent6>
        <a:srgbClr val="FFE10A"/>
      </a:accent6>
      <a:hlink>
        <a:srgbClr val="4E4E9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3066</Words>
  <Application>Microsoft Macintosh PowerPoint</Application>
  <PresentationFormat>Diavoorstelling (4:3)</PresentationFormat>
  <Paragraphs>307</Paragraphs>
  <Slides>32</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Calibri</vt:lpstr>
      <vt:lpstr>Tahoma</vt:lpstr>
      <vt:lpstr>Trebuchet MS</vt:lpstr>
      <vt:lpstr>Arial</vt:lpstr>
      <vt:lpstr>VlaamseAtletiekliga</vt:lpstr>
      <vt:lpstr>MENTALE LEERLIJN</vt:lpstr>
      <vt:lpstr>PowerPoint-presentatie</vt:lpstr>
      <vt:lpstr>GROEIPISTE ATLETIEK VLAANDEREN </vt:lpstr>
      <vt:lpstr>PowerPoint-presentatie</vt:lpstr>
      <vt:lpstr>LTAD –MODEL</vt:lpstr>
      <vt:lpstr>WAAROM DEZE MENTALE LEERLIJN?</vt:lpstr>
      <vt:lpstr>FUNDAMENT VAN DUURZAME ONTWIKKELING</vt:lpstr>
      <vt:lpstr>PRESTEREN ONDER DRUK (TOPSPORT)</vt:lpstr>
      <vt:lpstr>SPORTPLEZIER EN GEZONDHEID</vt:lpstr>
      <vt:lpstr>OPTIMAAL FUNCTIONEREN OP ELK NIVEAU</vt:lpstr>
      <vt:lpstr>MENTALE VAARDIGHEDEN VERSTERKEN BUITEN DE SPORT.</vt:lpstr>
      <vt:lpstr>7 BELANGRIJKE MENTALE VAARDIGHEDEN</vt:lpstr>
      <vt:lpstr>STRESSMANAGEMENT    </vt:lpstr>
      <vt:lpstr>VOORBEELD VAN EEN OEFENING + TIPS OM DIT THUIS OOK TOE TE PASSEN </vt:lpstr>
      <vt:lpstr>EMOTIE- EN  GEDACHTEMANAGEMENT  </vt:lpstr>
      <vt:lpstr>VOORBEELD VAN EEN OEFENING + TIPS OM DIT THUIS OOK TOE TE PASSEN </vt:lpstr>
      <vt:lpstr>AANDACHT EN FOCUS  </vt:lpstr>
      <vt:lpstr>VOORBEELD VAN EEN OEFENING + TIPS OM DIT THUIS OOK TOE TE PASSEN </vt:lpstr>
      <vt:lpstr>GOALSETTING EN MOTIVATIE </vt:lpstr>
      <vt:lpstr>VOORBEELD VAN EEN OEFENING + TIPS OM DIT THUIS OOK TOE TE PASSEN </vt:lpstr>
      <vt:lpstr>COMMUNICATIE</vt:lpstr>
      <vt:lpstr>TIPS OM DIT THUIS TE ONDERSTEUNEN </vt:lpstr>
      <vt:lpstr>LEVENSSTIJL EN IDENTITEIT </vt:lpstr>
      <vt:lpstr>TIPS OM DIT THUIS TE ONDERSTEUNEN</vt:lpstr>
      <vt:lpstr>ZELFZORG </vt:lpstr>
      <vt:lpstr>TIPS OM DIT THUIS TE ONDERSTEUNEN </vt:lpstr>
      <vt:lpstr>ALGEMEEN: VOLG HET RITME VAN DE TRAINER</vt:lpstr>
      <vt:lpstr>ROL VAN OUDERS</vt:lpstr>
      <vt:lpstr>PowerPoint-presentatie</vt:lpstr>
      <vt:lpstr>TIPS VOOR OUDERS</vt:lpstr>
      <vt:lpstr>MEER INFO NODIG OF VRAGEN?</vt:lpstr>
      <vt:lpstr>MEER INFO NODIG OF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Katrien Huysentruyt</dc:creator>
  <cp:lastModifiedBy>Pieter Van Mele</cp:lastModifiedBy>
  <cp:revision>4</cp:revision>
  <dcterms:created xsi:type="dcterms:W3CDTF">2024-05-30T12:35:30Z</dcterms:created>
  <dcterms:modified xsi:type="dcterms:W3CDTF">2026-02-12T10:14:23Z</dcterms:modified>
</cp:coreProperties>
</file>